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478" r:id="rId2"/>
    <p:sldId id="268" r:id="rId3"/>
    <p:sldId id="480" r:id="rId4"/>
    <p:sldId id="481" r:id="rId5"/>
    <p:sldId id="482" r:id="rId6"/>
    <p:sldId id="272" r:id="rId7"/>
    <p:sldId id="256" r:id="rId8"/>
    <p:sldId id="257" r:id="rId9"/>
    <p:sldId id="258" r:id="rId10"/>
    <p:sldId id="259" r:id="rId11"/>
    <p:sldId id="260" r:id="rId12"/>
    <p:sldId id="269" r:id="rId13"/>
    <p:sldId id="270" r:id="rId14"/>
    <p:sldId id="477" r:id="rId15"/>
    <p:sldId id="271" r:id="rId16"/>
    <p:sldId id="409"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sapui5.hana.ondemand.com/#/controls" TargetMode="External"/><Relationship Id="rId5" Type="http://schemas.openxmlformats.org/officeDocument/2006/relationships/image" Target="../media/image13.png"/><Relationship Id="rId4" Type="http://schemas.openxmlformats.org/officeDocument/2006/relationships/hyperlink" Target="https://sapui5.hana.ondemand.com/#/api"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sapui5.hana.ondemand.com/#/demoapps"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raw.githubusercontent.com/joyent/node/v0.12.0/LICENSE"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Project Structure of UI5 Project</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585323"/>
          </a:xfrm>
          <a:prstGeom prst="rect">
            <a:avLst/>
          </a:prstGeom>
          <a:noFill/>
        </p:spPr>
        <p:txBody>
          <a:bodyPr wrap="square" rtlCol="0">
            <a:spAutoFit/>
          </a:bodyPr>
          <a:lstStyle/>
          <a:p>
            <a:pPr algn="just"/>
            <a:r>
              <a:rPr lang="en-US" b="0" i="0" dirty="0">
                <a:solidFill>
                  <a:srgbClr val="222222"/>
                </a:solidFill>
                <a:effectLst/>
              </a:rPr>
              <a:t>When you create a new SAPUI5 application, you will be able to see a folder structure created in your project explorer like below.</a:t>
            </a:r>
            <a:r>
              <a:rPr lang="en-US" dirty="0"/>
              <a:t> </a:t>
            </a:r>
          </a:p>
          <a:p>
            <a:pPr algn="just"/>
            <a:r>
              <a:rPr lang="en-US" b="0" i="0" dirty="0">
                <a:solidFill>
                  <a:srgbClr val="313B3F"/>
                </a:solidFill>
                <a:effectLst/>
              </a:rPr>
              <a:t>In a SAP project there are a number of folders and files that you will not recognize if you are not familiar with MVC. Let's have a quick overview.</a:t>
            </a:r>
          </a:p>
          <a:p>
            <a:pPr algn="just"/>
            <a:r>
              <a:rPr lang="en-US" b="0" i="0" dirty="0">
                <a:solidFill>
                  <a:srgbClr val="313B3F"/>
                </a:solidFill>
                <a:effectLst/>
              </a:rPr>
              <a:t>Within a given project, you have three core folders.</a:t>
            </a:r>
            <a:endParaRPr lang="en-US" dirty="0">
              <a:solidFill>
                <a:srgbClr val="313B3F"/>
              </a:solidFill>
            </a:endParaRPr>
          </a:p>
          <a:p>
            <a:pPr marL="285750" indent="-285750" algn="just">
              <a:buFont typeface="Arial" panose="020B0604020202020204" pitchFamily="34" charset="0"/>
              <a:buChar char="•"/>
            </a:pPr>
            <a:r>
              <a:rPr lang="en-US" dirty="0">
                <a:solidFill>
                  <a:srgbClr val="313B3F"/>
                </a:solidFill>
              </a:rPr>
              <a:t>Model</a:t>
            </a:r>
          </a:p>
          <a:p>
            <a:pPr marL="285750" indent="-285750" algn="just">
              <a:buFont typeface="Arial" panose="020B0604020202020204" pitchFamily="34" charset="0"/>
              <a:buChar char="•"/>
            </a:pPr>
            <a:r>
              <a:rPr lang="en-US" dirty="0">
                <a:solidFill>
                  <a:srgbClr val="313B3F"/>
                </a:solidFill>
              </a:rPr>
              <a:t>View</a:t>
            </a:r>
          </a:p>
          <a:p>
            <a:pPr marL="285750" indent="-285750" algn="just">
              <a:buFont typeface="Arial" panose="020B0604020202020204" pitchFamily="34" charset="0"/>
              <a:buChar char="•"/>
            </a:pPr>
            <a:r>
              <a:rPr lang="en-US" dirty="0">
                <a:solidFill>
                  <a:srgbClr val="313B3F"/>
                </a:solidFill>
              </a:rPr>
              <a:t>Controller</a:t>
            </a:r>
          </a:p>
          <a:p>
            <a:pPr algn="just"/>
            <a:endParaRPr lang="en-US" dirty="0">
              <a:solidFill>
                <a:srgbClr val="313B3F"/>
              </a:solidFill>
              <a:latin typeface="Georgia" panose="02040502050405020303" pitchFamily="18" charset="0"/>
            </a:endParaRPr>
          </a:p>
        </p:txBody>
      </p:sp>
      <p:sp>
        <p:nvSpPr>
          <p:cNvPr id="7" name="Footer Placeholder 45">
            <a:extLst>
              <a:ext uri="{FF2B5EF4-FFF2-40B4-BE49-F238E27FC236}">
                <a16:creationId xmlns:a16="http://schemas.microsoft.com/office/drawing/2014/main" id="{1080436E-24CD-48E2-9414-69467540F68B}"/>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F3742846-A4A3-45E7-943E-FCF6135EB12C}"/>
              </a:ext>
            </a:extLst>
          </p:cNvPr>
          <p:cNvPicPr>
            <a:picLocks noChangeAspect="1"/>
          </p:cNvPicPr>
          <p:nvPr/>
        </p:nvPicPr>
        <p:blipFill>
          <a:blip r:embed="rId3"/>
          <a:stretch>
            <a:fillRect/>
          </a:stretch>
        </p:blipFill>
        <p:spPr>
          <a:xfrm>
            <a:off x="5801764" y="1962894"/>
            <a:ext cx="3235232" cy="4466462"/>
          </a:xfrm>
          <a:prstGeom prst="rect">
            <a:avLst/>
          </a:prstGeom>
        </p:spPr>
      </p:pic>
    </p:spTree>
    <p:extLst>
      <p:ext uri="{BB962C8B-B14F-4D97-AF65-F5344CB8AC3E}">
        <p14:creationId xmlns:p14="http://schemas.microsoft.com/office/powerpoint/2010/main" val="376542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 typeface="Wingdings" panose="05000000000000000000" pitchFamily="2" charset="2"/>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https://sapui5.hana.ondemand.com/#/api</a:t>
            </a:r>
            <a:endParaRPr lang="en-US" dirty="0"/>
          </a:p>
          <a:p>
            <a:pPr marL="285750" indent="-285750">
              <a:buFont typeface="Wingdings" panose="05000000000000000000" pitchFamily="2" charset="2"/>
              <a:buChar char="§"/>
            </a:pPr>
            <a:r>
              <a:rPr lang="en-US" dirty="0"/>
              <a:t>We can directly search the required api’s on the SDK.</a:t>
            </a:r>
          </a:p>
          <a:p>
            <a:pPr marL="285750" indent="-285750">
              <a:buFont typeface="Wingdings" panose="05000000000000000000" pitchFamily="2" charset="2"/>
              <a:buChar char="§"/>
            </a:pPr>
            <a:r>
              <a:rPr lang="en-US" dirty="0"/>
              <a:t>SDK contains the sample of all the controls which we can use in UI5</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hlinkClick r:id="rId4"/>
            <a:extLst>
              <a:ext uri="{FF2B5EF4-FFF2-40B4-BE49-F238E27FC236}">
                <a16:creationId xmlns:a16="http://schemas.microsoft.com/office/drawing/2014/main" id="{6DDD49B2-0243-4575-8E1C-8A8FE5262571}"/>
              </a:ext>
            </a:extLst>
          </p:cNvPr>
          <p:cNvPicPr>
            <a:picLocks noChangeAspect="1"/>
          </p:cNvPicPr>
          <p:nvPr/>
        </p:nvPicPr>
        <p:blipFill>
          <a:blip r:embed="rId5"/>
          <a:stretch>
            <a:fillRect/>
          </a:stretch>
        </p:blipFill>
        <p:spPr>
          <a:xfrm>
            <a:off x="590550" y="2725341"/>
            <a:ext cx="5313944" cy="2515378"/>
          </a:xfrm>
          <a:prstGeom prst="rect">
            <a:avLst/>
          </a:prstGeom>
        </p:spPr>
      </p:pic>
      <p:sp>
        <p:nvSpPr>
          <p:cNvPr id="9" name="TextBox 8">
            <a:extLst>
              <a:ext uri="{FF2B5EF4-FFF2-40B4-BE49-F238E27FC236}">
                <a16:creationId xmlns:a16="http://schemas.microsoft.com/office/drawing/2014/main" id="{3CE7E365-B8A9-4329-8382-04CB0EE3CC78}"/>
              </a:ext>
            </a:extLst>
          </p:cNvPr>
          <p:cNvSpPr txBox="1"/>
          <p:nvPr/>
        </p:nvSpPr>
        <p:spPr>
          <a:xfrm>
            <a:off x="1893092" y="5332516"/>
            <a:ext cx="3357563" cy="369332"/>
          </a:xfrm>
          <a:prstGeom prst="rect">
            <a:avLst/>
          </a:prstGeom>
          <a:noFill/>
        </p:spPr>
        <p:txBody>
          <a:bodyPr wrap="square" rtlCol="0">
            <a:spAutoFit/>
          </a:bodyPr>
          <a:lstStyle/>
          <a:p>
            <a:r>
              <a:rPr lang="en-US" dirty="0"/>
              <a:t>SAP UI5 API reference screen</a:t>
            </a:r>
          </a:p>
        </p:txBody>
      </p:sp>
      <p:pic>
        <p:nvPicPr>
          <p:cNvPr id="10" name="Picture 9">
            <a:hlinkClick r:id="rId6"/>
            <a:extLst>
              <a:ext uri="{FF2B5EF4-FFF2-40B4-BE49-F238E27FC236}">
                <a16:creationId xmlns:a16="http://schemas.microsoft.com/office/drawing/2014/main" id="{F73DF333-6AA9-40BA-A7F6-A03B68970A87}"/>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11" name="TextBox 10">
            <a:extLst>
              <a:ext uri="{FF2B5EF4-FFF2-40B4-BE49-F238E27FC236}">
                <a16:creationId xmlns:a16="http://schemas.microsoft.com/office/drawing/2014/main" id="{61CA5F60-09AF-485E-96D8-20A0AE81A76B}"/>
              </a:ext>
            </a:extLst>
          </p:cNvPr>
          <p:cNvSpPr txBox="1"/>
          <p:nvPr/>
        </p:nvSpPr>
        <p:spPr>
          <a:xfrm>
            <a:off x="8023115" y="5332516"/>
            <a:ext cx="3357563" cy="369332"/>
          </a:xfrm>
          <a:prstGeom prst="rect">
            <a:avLst/>
          </a:prstGeom>
          <a:noFill/>
        </p:spPr>
        <p:txBody>
          <a:bodyPr wrap="square" rtlCol="0">
            <a:spAutoFit/>
          </a:bodyPr>
          <a:lstStyle/>
          <a:p>
            <a:r>
              <a:rPr lang="en-US" dirty="0"/>
              <a:t>SAP UI5 Sample reference screen</a:t>
            </a:r>
          </a:p>
        </p:txBody>
      </p:sp>
    </p:spTree>
    <p:extLst>
      <p:ext uri="{BB962C8B-B14F-4D97-AF65-F5344CB8AC3E}">
        <p14:creationId xmlns:p14="http://schemas.microsoft.com/office/powerpoint/2010/main" val="111031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t>UI5 SDK contains tools to make the development smooth for the developers.</a:t>
            </a:r>
          </a:p>
          <a:p>
            <a:pPr marL="285750" indent="-285750">
              <a:buFont typeface="Wingdings" panose="05000000000000000000" pitchFamily="2" charset="2"/>
              <a:buChar char="§"/>
            </a:pPr>
            <a:r>
              <a:rPr lang="en-US" dirty="0"/>
              <a:t>It has UI5 icon packs which can be directly accessed for the UI5 SDK’s Tool Screen (</a:t>
            </a:r>
            <a:r>
              <a:rPr lang="en-US" dirty="0">
                <a:hlinkClick r:id="rId3"/>
              </a:rPr>
              <a:t>Link</a:t>
            </a:r>
            <a:r>
              <a:rPr lang="en-US" dirty="0"/>
              <a:t>).</a:t>
            </a:r>
          </a:p>
          <a:p>
            <a:pPr marL="285750" indent="-285750">
              <a:buFont typeface="Wingdings" panose="05000000000000000000" pitchFamily="2" charset="2"/>
              <a:buChar char="§"/>
            </a:pPr>
            <a:r>
              <a:rPr lang="en-US" dirty="0"/>
              <a:t>SAP UI5 SDK provides us the demo application, So we can get an idea about how to create different type of applications using UI5 controls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hlinkClick r:id="rId3"/>
            <a:extLst>
              <a:ext uri="{FF2B5EF4-FFF2-40B4-BE49-F238E27FC236}">
                <a16:creationId xmlns:a16="http://schemas.microsoft.com/office/drawing/2014/main" id="{1CFC1BC8-ACEB-4191-BA28-E72D479BFD71}"/>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9" name="Picture 8">
            <a:hlinkClick r:id="rId5"/>
            <a:extLst>
              <a:ext uri="{FF2B5EF4-FFF2-40B4-BE49-F238E27FC236}">
                <a16:creationId xmlns:a16="http://schemas.microsoft.com/office/drawing/2014/main" id="{B3148F03-E464-4BD1-AFF2-92EA82F6484B}"/>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10" name="TextBox 9">
            <a:extLst>
              <a:ext uri="{FF2B5EF4-FFF2-40B4-BE49-F238E27FC236}">
                <a16:creationId xmlns:a16="http://schemas.microsoft.com/office/drawing/2014/main" id="{A66ACA73-09EA-44AB-BCF8-DEB040D98E91}"/>
              </a:ext>
            </a:extLst>
          </p:cNvPr>
          <p:cNvSpPr txBox="1"/>
          <p:nvPr/>
        </p:nvSpPr>
        <p:spPr>
          <a:xfrm>
            <a:off x="1743075" y="5238750"/>
            <a:ext cx="2943225" cy="369332"/>
          </a:xfrm>
          <a:prstGeom prst="rect">
            <a:avLst/>
          </a:prstGeom>
          <a:noFill/>
        </p:spPr>
        <p:txBody>
          <a:bodyPr wrap="square" rtlCol="0">
            <a:spAutoFit/>
          </a:bodyPr>
          <a:lstStyle/>
          <a:p>
            <a:r>
              <a:rPr lang="en-US" dirty="0"/>
              <a:t>UI5 SDK Tools Screen</a:t>
            </a:r>
          </a:p>
        </p:txBody>
      </p:sp>
      <p:sp>
        <p:nvSpPr>
          <p:cNvPr id="11" name="TextBox 10">
            <a:extLst>
              <a:ext uri="{FF2B5EF4-FFF2-40B4-BE49-F238E27FC236}">
                <a16:creationId xmlns:a16="http://schemas.microsoft.com/office/drawing/2014/main" id="{1354686A-96FF-4F23-BA35-572A9DD40FB9}"/>
              </a:ext>
            </a:extLst>
          </p:cNvPr>
          <p:cNvSpPr txBox="1"/>
          <p:nvPr/>
        </p:nvSpPr>
        <p:spPr>
          <a:xfrm>
            <a:off x="7505700" y="5162550"/>
            <a:ext cx="2943225" cy="369332"/>
          </a:xfrm>
          <a:prstGeom prst="rect">
            <a:avLst/>
          </a:prstGeom>
          <a:noFill/>
        </p:spPr>
        <p:txBody>
          <a:bodyPr wrap="square" rtlCol="0">
            <a:spAutoFit/>
          </a:bodyPr>
          <a:lstStyle/>
          <a:p>
            <a:r>
              <a:rPr lang="en-US" dirty="0"/>
              <a:t>UI5 SDK Demo Apps Screen</a:t>
            </a:r>
          </a:p>
        </p:txBody>
      </p:sp>
    </p:spTree>
    <p:extLst>
      <p:ext uri="{BB962C8B-B14F-4D97-AF65-F5344CB8AC3E}">
        <p14:creationId xmlns:p14="http://schemas.microsoft.com/office/powerpoint/2010/main" val="1507729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When we search and open any API we see a screen similar to one which is shown below.</a:t>
            </a:r>
          </a:p>
          <a:p>
            <a:pPr marL="285750" indent="-285750">
              <a:buFont typeface="Wingdings" panose="05000000000000000000" pitchFamily="2" charset="2"/>
              <a:buChar char="§"/>
            </a:pPr>
            <a:r>
              <a:rPr lang="en-US" dirty="0"/>
              <a:t>Every API contains different kind of:</a:t>
            </a:r>
          </a:p>
          <a:p>
            <a:pPr marL="742950" lvl="1" indent="-285750">
              <a:buFont typeface="Courier New" panose="02070309020205020404" pitchFamily="49" charset="0"/>
              <a:buChar char="o"/>
            </a:pPr>
            <a:r>
              <a:rPr lang="en-US" dirty="0"/>
              <a:t>Properties, </a:t>
            </a:r>
          </a:p>
          <a:p>
            <a:pPr marL="742950" lvl="1" indent="-285750">
              <a:buFont typeface="Courier New" panose="02070309020205020404" pitchFamily="49" charset="0"/>
              <a:buChar char="o"/>
            </a:pPr>
            <a:r>
              <a:rPr lang="en-US" dirty="0"/>
              <a:t>Aggregations, </a:t>
            </a:r>
          </a:p>
          <a:p>
            <a:pPr marL="742950" lvl="1" indent="-285750">
              <a:buFont typeface="Courier New" panose="02070309020205020404" pitchFamily="49" charset="0"/>
              <a:buChar char="o"/>
            </a:pPr>
            <a:r>
              <a:rPr lang="en-US" dirty="0"/>
              <a:t>Associations,</a:t>
            </a:r>
          </a:p>
          <a:p>
            <a:pPr marL="742950" lvl="1" indent="-285750">
              <a:buFont typeface="Courier New" panose="02070309020205020404" pitchFamily="49" charset="0"/>
              <a:buChar char="o"/>
            </a:pPr>
            <a:r>
              <a:rPr lang="en-US" dirty="0"/>
              <a:t>Events,</a:t>
            </a:r>
          </a:p>
          <a:p>
            <a:pPr marL="742950" lvl="1" indent="-285750">
              <a:buFont typeface="Courier New" panose="02070309020205020404" pitchFamily="49" charset="0"/>
              <a:buChar char="o"/>
            </a:pPr>
            <a:r>
              <a:rPr lang="en-US" dirty="0"/>
              <a:t>Methods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hlinkClick r:id="rId3"/>
            <a:extLst>
              <a:ext uri="{FF2B5EF4-FFF2-40B4-BE49-F238E27FC236}">
                <a16:creationId xmlns:a16="http://schemas.microsoft.com/office/drawing/2014/main" id="{CB2960C9-4A4D-4888-8194-835342ED8E32}"/>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25232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9103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 do list concept illustration Free Vector">
            <a:extLst>
              <a:ext uri="{FF2B5EF4-FFF2-40B4-BE49-F238E27FC236}">
                <a16:creationId xmlns:a16="http://schemas.microsoft.com/office/drawing/2014/main" id="{47D86195-EBBD-4AE5-A3B6-647AD8411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99721"/>
            <a:ext cx="5284678" cy="5284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13" name="TextBox 12">
            <a:extLst>
              <a:ext uri="{FF2B5EF4-FFF2-40B4-BE49-F238E27FC236}">
                <a16:creationId xmlns:a16="http://schemas.microsoft.com/office/drawing/2014/main" id="{0F5F0281-08FB-432F-9E7D-BBA935192F38}"/>
              </a:ext>
            </a:extLst>
          </p:cNvPr>
          <p:cNvSpPr txBox="1"/>
          <p:nvPr/>
        </p:nvSpPr>
        <p:spPr>
          <a:xfrm>
            <a:off x="599679" y="1141403"/>
            <a:ext cx="11139348" cy="3970318"/>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Introduction to Nodejs</a:t>
            </a:r>
          </a:p>
          <a:p>
            <a:pPr marL="285750" indent="-285750">
              <a:buFont typeface="Arial" panose="020B0604020202020204" pitchFamily="34" charset="0"/>
              <a:buChar char="•"/>
              <a:defRPr/>
            </a:pPr>
            <a:r>
              <a:rPr lang="en-US" dirty="0">
                <a:latin typeface="Calibri (Body)"/>
              </a:rPr>
              <a:t>Understanding the uses of Nodejs</a:t>
            </a:r>
          </a:p>
          <a:p>
            <a:pPr marL="285750" indent="-285750">
              <a:buFont typeface="Arial" panose="020B0604020202020204" pitchFamily="34" charset="0"/>
              <a:buChar char="•"/>
              <a:defRPr/>
            </a:pPr>
            <a:r>
              <a:rPr lang="en-US" dirty="0">
                <a:latin typeface="Calibri (Body)"/>
              </a:rPr>
              <a:t>Introduction to Client-Server Architecture</a:t>
            </a:r>
          </a:p>
          <a:p>
            <a:pPr>
              <a:defRPr/>
            </a:pPr>
            <a:endParaRPr lang="en-US" dirty="0">
              <a:latin typeface="Calibri (Body)"/>
            </a:endParaRPr>
          </a:p>
          <a:p>
            <a:pPr>
              <a:defRPr/>
            </a:pPr>
            <a:r>
              <a:rPr kumimoji="0" lang="en-US" b="0" u="none" strike="noStrike" kern="1200" cap="none" spc="0" normalizeH="0" baseline="0" noProof="0" dirty="0">
                <a:ln>
                  <a:noFill/>
                </a:ln>
                <a:solidFill>
                  <a:prstClr val="black"/>
                </a:solidFill>
                <a:effectLst/>
                <a:uLnTx/>
                <a:uFillTx/>
                <a:latin typeface="Calibri (Body)"/>
              </a:rPr>
              <a:t>---SAP UI5--</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r>
              <a:rPr lang="en-US" dirty="0">
                <a:latin typeface="Calibri (Body)"/>
              </a:rPr>
              <a:t>Introduction to UI5</a:t>
            </a:r>
          </a:p>
          <a:p>
            <a:pPr marL="285750" indent="-285750">
              <a:buFont typeface="Arial" panose="020B0604020202020204" pitchFamily="34" charset="0"/>
              <a:buChar char="•"/>
              <a:defRPr/>
            </a:pPr>
            <a:r>
              <a:rPr lang="en-US" dirty="0">
                <a:latin typeface="Calibri (Body)"/>
              </a:rPr>
              <a:t>Responsive web design</a:t>
            </a:r>
          </a:p>
          <a:p>
            <a:pPr marL="285750" indent="-285750">
              <a:buFont typeface="Arial" panose="020B0604020202020204" pitchFamily="34" charset="0"/>
              <a:buChar char="•"/>
              <a:defRPr/>
            </a:pPr>
            <a:r>
              <a:rPr lang="en-US" dirty="0">
                <a:latin typeface="Calibri (Body)"/>
              </a:rPr>
              <a:t>Structure of UI5 Framework</a:t>
            </a:r>
          </a:p>
          <a:p>
            <a:pPr marL="285750" indent="-285750">
              <a:buFont typeface="Arial" panose="020B0604020202020204" pitchFamily="34" charset="0"/>
              <a:buChar char="•"/>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Introduction to UI5 SDK</a:t>
            </a: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NodeJS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Calibri (Body)"/>
              </a:rPr>
              <a:t>Node JS is an open-source, cross platform, java script runtime environment and used to execute Java Script on Server Side.</a:t>
            </a:r>
          </a:p>
          <a:p>
            <a:pPr marL="285750" indent="-285750" algn="just">
              <a:buFont typeface="Arial" panose="020B0604020202020204" pitchFamily="34" charset="0"/>
              <a:buChar char="•"/>
            </a:pPr>
            <a:r>
              <a:rPr lang="en-US" dirty="0">
                <a:latin typeface="Calibri (Body)"/>
              </a:rPr>
              <a:t>Node JS is also a great web framework for beginners because it works great for data intensive applications like streaming, gaming and real time apps. It leverage the power of JS’s Asynchronous non blocking IO.</a:t>
            </a:r>
          </a:p>
          <a:p>
            <a:pPr marL="285750" indent="-285750" algn="just">
              <a:buFont typeface="Arial" panose="020B0604020202020204" pitchFamily="34" charset="0"/>
              <a:buChar char="•"/>
            </a:pPr>
            <a:r>
              <a:rPr lang="en-US" b="0" i="0" dirty="0">
                <a:solidFill>
                  <a:srgbClr val="333333"/>
                </a:solidFill>
                <a:effectLst/>
                <a:latin typeface="Calibri (Body)"/>
              </a:rPr>
              <a:t>As an asynchronous event-driven JavaScript runtime, Node.js is designed to build scalable network applications.</a:t>
            </a:r>
          </a:p>
          <a:p>
            <a:pPr marL="285750" indent="-285750" algn="just">
              <a:buFont typeface="Arial" panose="020B0604020202020204" pitchFamily="34" charset="0"/>
              <a:buChar char="•"/>
            </a:pPr>
            <a:r>
              <a:rPr lang="en-US" b="0" i="0" dirty="0">
                <a:solidFill>
                  <a:srgbClr val="000000"/>
                </a:solidFill>
                <a:effectLst/>
                <a:latin typeface="Calibri (Body)"/>
              </a:rPr>
              <a:t>Node.js is an open source, cross-platform runtime environment for developing server-side and networking applications. Node.js applications are written in JavaScript, and can be run within the Node.js runtime on OS X, Microsoft Windows, and Linux.</a:t>
            </a:r>
          </a:p>
          <a:p>
            <a:pPr algn="just"/>
            <a:r>
              <a:rPr lang="en-US" b="1" dirty="0">
                <a:solidFill>
                  <a:srgbClr val="000000"/>
                </a:solidFill>
                <a:latin typeface="Calibri (Body)"/>
              </a:rPr>
              <a:t>NodeJS Project Structure</a:t>
            </a:r>
          </a:p>
        </p:txBody>
      </p:sp>
      <p:sp>
        <p:nvSpPr>
          <p:cNvPr id="22" name="Footer Placeholder 45">
            <a:extLst>
              <a:ext uri="{FF2B5EF4-FFF2-40B4-BE49-F238E27FC236}">
                <a16:creationId xmlns:a16="http://schemas.microsoft.com/office/drawing/2014/main" id="{B9A6873E-EDF2-4FDD-9627-3CC933E07ED4}"/>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1028" name="Picture 4" descr="Getting started with Node.JS. Hello Everyone, | by Malav Live | Medium">
            <a:extLst>
              <a:ext uri="{FF2B5EF4-FFF2-40B4-BE49-F238E27FC236}">
                <a16:creationId xmlns:a16="http://schemas.microsoft.com/office/drawing/2014/main" id="{7E645B72-833F-460C-86BB-E04E9A52E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68" y="2992582"/>
            <a:ext cx="5723509" cy="32179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dding Node.js to an existing API proxy | Apigee Edge | Apigee Docs">
            <a:extLst>
              <a:ext uri="{FF2B5EF4-FFF2-40B4-BE49-F238E27FC236}">
                <a16:creationId xmlns:a16="http://schemas.microsoft.com/office/drawing/2014/main" id="{0B81CFA8-5144-4663-98E7-652EDFFE7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915" y="3485044"/>
            <a:ext cx="2746629" cy="2630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925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Features of NodeJS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6896418" cy="507831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000000"/>
                </a:solidFill>
                <a:effectLst/>
              </a:rPr>
              <a:t>Asynchronous and Event Driven</a:t>
            </a:r>
            <a:r>
              <a:rPr lang="en-US" b="0" i="0" dirty="0">
                <a:solidFill>
                  <a:srgbClr val="000000"/>
                </a:solidFill>
                <a:effectLst/>
              </a:rPr>
              <a:t> − All APIs of Node.js library are asynchronous, that is, non-blocking. It essentially means a Node.js based server never waits for an API to return data. The server moves to the next API after calling it and a notification mechanism of Events of Node.js helps the server to get a response from the previous API call.</a:t>
            </a:r>
          </a:p>
          <a:p>
            <a:pPr marL="285750" indent="-285750" algn="just">
              <a:buFont typeface="Arial" panose="020B0604020202020204" pitchFamily="34" charset="0"/>
              <a:buChar char="•"/>
            </a:pPr>
            <a:r>
              <a:rPr lang="en-US" b="1" i="0" dirty="0">
                <a:solidFill>
                  <a:srgbClr val="000000"/>
                </a:solidFill>
                <a:effectLst/>
              </a:rPr>
              <a:t>Very Fast</a:t>
            </a:r>
            <a:r>
              <a:rPr lang="en-US" b="0" i="0" dirty="0">
                <a:solidFill>
                  <a:srgbClr val="000000"/>
                </a:solidFill>
                <a:effectLst/>
              </a:rPr>
              <a:t> − Being built on Google Chrome's V8 JavaScript Engine, Node.js library is very fast in code execution.</a:t>
            </a:r>
          </a:p>
          <a:p>
            <a:pPr marL="285750" indent="-285750" algn="just">
              <a:buFont typeface="Arial" panose="020B0604020202020204" pitchFamily="34" charset="0"/>
              <a:buChar char="•"/>
            </a:pPr>
            <a:r>
              <a:rPr lang="en-US" b="1" i="0" dirty="0">
                <a:solidFill>
                  <a:srgbClr val="000000"/>
                </a:solidFill>
                <a:effectLst/>
              </a:rPr>
              <a:t>Single Threaded but Highly Scalable</a:t>
            </a:r>
            <a:r>
              <a:rPr lang="en-US" b="0" i="0" dirty="0">
                <a:solidFill>
                  <a:srgbClr val="000000"/>
                </a:solidFill>
                <a:effectLst/>
              </a:rPr>
              <a:t> − Node.js uses a single threaded model with event looping. Event mechanism helps the server to respond in a non-blocking way and makes the server highly scalable as opposed to traditional servers which create limited threads to handle requests. Node.js uses a single threaded program and the same program can provide service to a much larger number of requests than traditional servers like Apache HTTP Server.</a:t>
            </a:r>
          </a:p>
          <a:p>
            <a:pPr marL="285750" indent="-285750" algn="just">
              <a:buFont typeface="Arial" panose="020B0604020202020204" pitchFamily="34" charset="0"/>
              <a:buChar char="•"/>
            </a:pPr>
            <a:r>
              <a:rPr lang="en-US" b="1" i="0" dirty="0">
                <a:solidFill>
                  <a:srgbClr val="000000"/>
                </a:solidFill>
                <a:effectLst/>
              </a:rPr>
              <a:t>No Buffering</a:t>
            </a:r>
            <a:r>
              <a:rPr lang="en-US" b="0" i="0" dirty="0">
                <a:solidFill>
                  <a:srgbClr val="000000"/>
                </a:solidFill>
                <a:effectLst/>
              </a:rPr>
              <a:t> − Node.js applications never buffer any data. These applications simply output the data in chunks.</a:t>
            </a:r>
          </a:p>
          <a:p>
            <a:pPr marL="285750" indent="-285750" algn="just">
              <a:buFont typeface="Arial" panose="020B0604020202020204" pitchFamily="34" charset="0"/>
              <a:buChar char="•"/>
            </a:pPr>
            <a:r>
              <a:rPr lang="en-US" b="1" i="0" dirty="0">
                <a:solidFill>
                  <a:srgbClr val="000000"/>
                </a:solidFill>
                <a:effectLst/>
              </a:rPr>
              <a:t>License</a:t>
            </a:r>
            <a:r>
              <a:rPr lang="en-US" b="0" i="0" dirty="0">
                <a:solidFill>
                  <a:srgbClr val="000000"/>
                </a:solidFill>
                <a:effectLst/>
              </a:rPr>
              <a:t> − Node.js is released under the </a:t>
            </a:r>
            <a:r>
              <a:rPr lang="en-US" b="0" i="0" u="none" strike="noStrike" dirty="0">
                <a:solidFill>
                  <a:srgbClr val="313131"/>
                </a:solidFill>
                <a:effectLst/>
                <a:hlinkClick r:id="rId3"/>
              </a:rPr>
              <a:t>MIT license</a:t>
            </a:r>
            <a:endParaRPr lang="en-US" b="0" i="0" dirty="0">
              <a:solidFill>
                <a:srgbClr val="000000"/>
              </a:solidFill>
              <a:effectLst/>
            </a:endParaRPr>
          </a:p>
        </p:txBody>
      </p:sp>
      <p:sp>
        <p:nvSpPr>
          <p:cNvPr id="22" name="Footer Placeholder 45">
            <a:extLst>
              <a:ext uri="{FF2B5EF4-FFF2-40B4-BE49-F238E27FC236}">
                <a16:creationId xmlns:a16="http://schemas.microsoft.com/office/drawing/2014/main" id="{B9A6873E-EDF2-4FDD-9627-3CC933E07ED4}"/>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2050" name="Picture 2" descr="Some Key Features on Every Client Site You Create Part 2">
            <a:extLst>
              <a:ext uri="{FF2B5EF4-FFF2-40B4-BE49-F238E27FC236}">
                <a16:creationId xmlns:a16="http://schemas.microsoft.com/office/drawing/2014/main" id="{4913E915-407C-4231-B07F-BC63CC939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7526" y="2761672"/>
            <a:ext cx="4442337" cy="28170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ogos and Graphics | Node.js">
            <a:extLst>
              <a:ext uri="{FF2B5EF4-FFF2-40B4-BE49-F238E27FC236}">
                <a16:creationId xmlns:a16="http://schemas.microsoft.com/office/drawing/2014/main" id="{DDC85ADB-588C-4F76-B1CB-E0A21D984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5476" y="248533"/>
            <a:ext cx="1633069" cy="99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5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Uses of NodeJS</a:t>
            </a:r>
          </a:p>
        </p:txBody>
      </p:sp>
      <p:sp>
        <p:nvSpPr>
          <p:cNvPr id="22" name="Footer Placeholder 45">
            <a:extLst>
              <a:ext uri="{FF2B5EF4-FFF2-40B4-BE49-F238E27FC236}">
                <a16:creationId xmlns:a16="http://schemas.microsoft.com/office/drawing/2014/main" id="{B9A6873E-EDF2-4FDD-9627-3CC933E07ED4}"/>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9" name="Picture 8">
            <a:extLst>
              <a:ext uri="{FF2B5EF4-FFF2-40B4-BE49-F238E27FC236}">
                <a16:creationId xmlns:a16="http://schemas.microsoft.com/office/drawing/2014/main" id="{C13800F1-02D7-4D17-AF81-C458E1669954}"/>
              </a:ext>
            </a:extLst>
          </p:cNvPr>
          <p:cNvPicPr>
            <a:picLocks noChangeAspect="1"/>
          </p:cNvPicPr>
          <p:nvPr/>
        </p:nvPicPr>
        <p:blipFill>
          <a:blip r:embed="rId3"/>
          <a:stretch>
            <a:fillRect/>
          </a:stretch>
        </p:blipFill>
        <p:spPr>
          <a:xfrm>
            <a:off x="7130474" y="1861673"/>
            <a:ext cx="4608554" cy="3157435"/>
          </a:xfrm>
          <a:prstGeom prst="rect">
            <a:avLst/>
          </a:prstGeom>
        </p:spPr>
      </p:pic>
      <p:sp>
        <p:nvSpPr>
          <p:cNvPr id="13" name="Oval 12">
            <a:extLst>
              <a:ext uri="{FF2B5EF4-FFF2-40B4-BE49-F238E27FC236}">
                <a16:creationId xmlns:a16="http://schemas.microsoft.com/office/drawing/2014/main" id="{248D800D-4F02-4772-8228-C5D683BD3A98}"/>
              </a:ext>
            </a:extLst>
          </p:cNvPr>
          <p:cNvSpPr/>
          <p:nvPr/>
        </p:nvSpPr>
        <p:spPr>
          <a:xfrm>
            <a:off x="2356116" y="1423056"/>
            <a:ext cx="1172454" cy="117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B2EECB6A-2E31-46FB-BA81-F30F6377997A}"/>
              </a:ext>
            </a:extLst>
          </p:cNvPr>
          <p:cNvSpPr/>
          <p:nvPr/>
        </p:nvSpPr>
        <p:spPr>
          <a:xfrm>
            <a:off x="3872532" y="1117264"/>
            <a:ext cx="1172454" cy="117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EA4958C5-3774-449F-850F-B7414208BDD1}"/>
              </a:ext>
            </a:extLst>
          </p:cNvPr>
          <p:cNvSpPr/>
          <p:nvPr/>
        </p:nvSpPr>
        <p:spPr>
          <a:xfrm>
            <a:off x="3872532" y="5394974"/>
            <a:ext cx="1172454" cy="117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a:extLst>
              <a:ext uri="{FF2B5EF4-FFF2-40B4-BE49-F238E27FC236}">
                <a16:creationId xmlns:a16="http://schemas.microsoft.com/office/drawing/2014/main" id="{DA8C507B-6279-4692-8479-762423245A9F}"/>
              </a:ext>
            </a:extLst>
          </p:cNvPr>
          <p:cNvSpPr/>
          <p:nvPr/>
        </p:nvSpPr>
        <p:spPr>
          <a:xfrm>
            <a:off x="866572" y="4133733"/>
            <a:ext cx="1172454" cy="117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1577C77-A56E-4686-A68C-A3F9513D9243}"/>
              </a:ext>
            </a:extLst>
          </p:cNvPr>
          <p:cNvSpPr/>
          <p:nvPr/>
        </p:nvSpPr>
        <p:spPr>
          <a:xfrm>
            <a:off x="5195406" y="4153167"/>
            <a:ext cx="1172454" cy="117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id="{2AF25AD8-B196-4F79-82C5-F4D036A0BC88}"/>
              </a:ext>
            </a:extLst>
          </p:cNvPr>
          <p:cNvSpPr/>
          <p:nvPr/>
        </p:nvSpPr>
        <p:spPr>
          <a:xfrm>
            <a:off x="866572" y="2367995"/>
            <a:ext cx="1172454" cy="117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3457FCAD-9DF2-4BFE-8DB5-2A799AC2C33E}"/>
              </a:ext>
            </a:extLst>
          </p:cNvPr>
          <p:cNvSpPr/>
          <p:nvPr/>
        </p:nvSpPr>
        <p:spPr>
          <a:xfrm>
            <a:off x="5123261" y="2367995"/>
            <a:ext cx="1172454" cy="11724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Freeform 23">
            <a:extLst>
              <a:ext uri="{FF2B5EF4-FFF2-40B4-BE49-F238E27FC236}">
                <a16:creationId xmlns:a16="http://schemas.microsoft.com/office/drawing/2014/main" id="{A6FB5701-33D8-4BE3-A8A5-921C72297E9F}"/>
              </a:ext>
            </a:extLst>
          </p:cNvPr>
          <p:cNvSpPr>
            <a:spLocks/>
          </p:cNvSpPr>
          <p:nvPr/>
        </p:nvSpPr>
        <p:spPr bwMode="auto">
          <a:xfrm>
            <a:off x="3984238" y="5177985"/>
            <a:ext cx="460674" cy="452438"/>
          </a:xfrm>
          <a:custGeom>
            <a:avLst/>
            <a:gdLst>
              <a:gd name="T0" fmla="*/ 62 w 283"/>
              <a:gd name="T1" fmla="*/ 285 h 285"/>
              <a:gd name="T2" fmla="*/ 0 w 283"/>
              <a:gd name="T3" fmla="*/ 222 h 285"/>
              <a:gd name="T4" fmla="*/ 221 w 283"/>
              <a:gd name="T5" fmla="*/ 0 h 285"/>
              <a:gd name="T6" fmla="*/ 283 w 283"/>
              <a:gd name="T7" fmla="*/ 63 h 285"/>
              <a:gd name="T8" fmla="*/ 62 w 283"/>
              <a:gd name="T9" fmla="*/ 285 h 285"/>
              <a:gd name="connsiteX0" fmla="*/ 2445 w 10254"/>
              <a:gd name="connsiteY0" fmla="*/ 10000 h 10000"/>
              <a:gd name="connsiteX1" fmla="*/ 0 w 10254"/>
              <a:gd name="connsiteY1" fmla="*/ 8126 h 10000"/>
              <a:gd name="connsiteX2" fmla="*/ 8063 w 10254"/>
              <a:gd name="connsiteY2" fmla="*/ 0 h 10000"/>
              <a:gd name="connsiteX3" fmla="*/ 10254 w 10254"/>
              <a:gd name="connsiteY3" fmla="*/ 2211 h 10000"/>
              <a:gd name="connsiteX4" fmla="*/ 2445 w 10254"/>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4" h="10000">
                <a:moveTo>
                  <a:pt x="2445" y="10000"/>
                </a:moveTo>
                <a:lnTo>
                  <a:pt x="0" y="8126"/>
                </a:lnTo>
                <a:lnTo>
                  <a:pt x="8063" y="0"/>
                </a:lnTo>
                <a:lnTo>
                  <a:pt x="10254" y="2211"/>
                </a:lnTo>
                <a:lnTo>
                  <a:pt x="2445" y="1000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p>
        </p:txBody>
      </p:sp>
      <p:sp>
        <p:nvSpPr>
          <p:cNvPr id="23" name="Freeform: Shape 22">
            <a:extLst>
              <a:ext uri="{FF2B5EF4-FFF2-40B4-BE49-F238E27FC236}">
                <a16:creationId xmlns:a16="http://schemas.microsoft.com/office/drawing/2014/main" id="{AD8B70AF-A581-43FF-A379-937851FA4800}"/>
              </a:ext>
            </a:extLst>
          </p:cNvPr>
          <p:cNvSpPr/>
          <p:nvPr/>
        </p:nvSpPr>
        <p:spPr>
          <a:xfrm>
            <a:off x="4196752" y="2209358"/>
            <a:ext cx="274057" cy="139701"/>
          </a:xfrm>
          <a:custGeom>
            <a:avLst/>
            <a:gdLst>
              <a:gd name="connsiteX0" fmla="*/ 0 w 274057"/>
              <a:gd name="connsiteY0" fmla="*/ 0 h 139701"/>
              <a:gd name="connsiteX1" fmla="*/ 274056 w 274057"/>
              <a:gd name="connsiteY1" fmla="*/ 1 h 139701"/>
              <a:gd name="connsiteX2" fmla="*/ 274057 w 274057"/>
              <a:gd name="connsiteY2" fmla="*/ 139701 h 139701"/>
              <a:gd name="connsiteX3" fmla="*/ 137962 w 274057"/>
              <a:gd name="connsiteY3" fmla="*/ 139701 h 139701"/>
            </a:gdLst>
            <a:ahLst/>
            <a:cxnLst>
              <a:cxn ang="0">
                <a:pos x="connsiteX0" y="connsiteY0"/>
              </a:cxn>
              <a:cxn ang="0">
                <a:pos x="connsiteX1" y="connsiteY1"/>
              </a:cxn>
              <a:cxn ang="0">
                <a:pos x="connsiteX2" y="connsiteY2"/>
              </a:cxn>
              <a:cxn ang="0">
                <a:pos x="connsiteX3" y="connsiteY3"/>
              </a:cxn>
            </a:cxnLst>
            <a:rect l="l" t="t" r="r" b="b"/>
            <a:pathLst>
              <a:path w="274057" h="139701">
                <a:moveTo>
                  <a:pt x="0" y="0"/>
                </a:moveTo>
                <a:lnTo>
                  <a:pt x="274056" y="1"/>
                </a:lnTo>
                <a:lnTo>
                  <a:pt x="274057" y="139701"/>
                </a:lnTo>
                <a:lnTo>
                  <a:pt x="137962" y="1397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Freeform: Shape 23">
            <a:extLst>
              <a:ext uri="{FF2B5EF4-FFF2-40B4-BE49-F238E27FC236}">
                <a16:creationId xmlns:a16="http://schemas.microsoft.com/office/drawing/2014/main" id="{AA7FF9FE-9FCE-422A-A299-2222BF3DC5AA}"/>
              </a:ext>
            </a:extLst>
          </p:cNvPr>
          <p:cNvSpPr/>
          <p:nvPr/>
        </p:nvSpPr>
        <p:spPr>
          <a:xfrm rot="18756897">
            <a:off x="5140824" y="3133958"/>
            <a:ext cx="156358" cy="260807"/>
          </a:xfrm>
          <a:custGeom>
            <a:avLst/>
            <a:gdLst>
              <a:gd name="connsiteX0" fmla="*/ 156358 w 156358"/>
              <a:gd name="connsiteY0" fmla="*/ 8035 h 425256"/>
              <a:gd name="connsiteX1" fmla="*/ 138980 w 156358"/>
              <a:gd name="connsiteY1" fmla="*/ 425256 h 425256"/>
              <a:gd name="connsiteX2" fmla="*/ 0 w 156358"/>
              <a:gd name="connsiteY2" fmla="*/ 417221 h 425256"/>
              <a:gd name="connsiteX3" fmla="*/ 17378 w 156358"/>
              <a:gd name="connsiteY3" fmla="*/ 0 h 425256"/>
            </a:gdLst>
            <a:ahLst/>
            <a:cxnLst>
              <a:cxn ang="0">
                <a:pos x="connsiteX0" y="connsiteY0"/>
              </a:cxn>
              <a:cxn ang="0">
                <a:pos x="connsiteX1" y="connsiteY1"/>
              </a:cxn>
              <a:cxn ang="0">
                <a:pos x="connsiteX2" y="connsiteY2"/>
              </a:cxn>
              <a:cxn ang="0">
                <a:pos x="connsiteX3" y="connsiteY3"/>
              </a:cxn>
            </a:cxnLst>
            <a:rect l="l" t="t" r="r" b="b"/>
            <a:pathLst>
              <a:path w="156358" h="425256">
                <a:moveTo>
                  <a:pt x="156358" y="8035"/>
                </a:moveTo>
                <a:lnTo>
                  <a:pt x="138980" y="425256"/>
                </a:lnTo>
                <a:lnTo>
                  <a:pt x="0" y="417221"/>
                </a:lnTo>
                <a:lnTo>
                  <a:pt x="1737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5" name="Rectangle 19">
            <a:extLst>
              <a:ext uri="{FF2B5EF4-FFF2-40B4-BE49-F238E27FC236}">
                <a16:creationId xmlns:a16="http://schemas.microsoft.com/office/drawing/2014/main" id="{140CB5BC-28C3-43D7-BEB5-B0319B54D99A}"/>
              </a:ext>
            </a:extLst>
          </p:cNvPr>
          <p:cNvSpPr>
            <a:spLocks noChangeArrowheads="1"/>
          </p:cNvSpPr>
          <p:nvPr/>
        </p:nvSpPr>
        <p:spPr bwMode="auto">
          <a:xfrm>
            <a:off x="5071974" y="4484248"/>
            <a:ext cx="139700" cy="2428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26" name="Rectangle 29">
            <a:extLst>
              <a:ext uri="{FF2B5EF4-FFF2-40B4-BE49-F238E27FC236}">
                <a16:creationId xmlns:a16="http://schemas.microsoft.com/office/drawing/2014/main" id="{42BC5FD6-856F-4C46-A050-346A85D90748}"/>
              </a:ext>
            </a:extLst>
          </p:cNvPr>
          <p:cNvSpPr>
            <a:spLocks noChangeArrowheads="1"/>
          </p:cNvSpPr>
          <p:nvPr/>
        </p:nvSpPr>
        <p:spPr bwMode="auto">
          <a:xfrm>
            <a:off x="2678024" y="5328798"/>
            <a:ext cx="307975" cy="139700"/>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IN"/>
          </a:p>
        </p:txBody>
      </p:sp>
      <p:sp>
        <p:nvSpPr>
          <p:cNvPr id="27" name="Freeform: Shape 26">
            <a:extLst>
              <a:ext uri="{FF2B5EF4-FFF2-40B4-BE49-F238E27FC236}">
                <a16:creationId xmlns:a16="http://schemas.microsoft.com/office/drawing/2014/main" id="{5A4EA90E-6819-4D53-8FCA-1BD605CCED26}"/>
              </a:ext>
            </a:extLst>
          </p:cNvPr>
          <p:cNvSpPr/>
          <p:nvPr/>
        </p:nvSpPr>
        <p:spPr>
          <a:xfrm rot="16200000">
            <a:off x="1753305" y="4312004"/>
            <a:ext cx="319361" cy="219348"/>
          </a:xfrm>
          <a:custGeom>
            <a:avLst/>
            <a:gdLst>
              <a:gd name="connsiteX0" fmla="*/ 319361 w 319361"/>
              <a:gd name="connsiteY0" fmla="*/ 98425 h 219348"/>
              <a:gd name="connsiteX1" fmla="*/ 198260 w 319361"/>
              <a:gd name="connsiteY1" fmla="*/ 219348 h 219348"/>
              <a:gd name="connsiteX2" fmla="*/ 0 w 319361"/>
              <a:gd name="connsiteY2" fmla="*/ 219348 h 219348"/>
              <a:gd name="connsiteX3" fmla="*/ 219348 w 319361"/>
              <a:gd name="connsiteY3" fmla="*/ 0 h 219348"/>
              <a:gd name="connsiteX4" fmla="*/ 319361 w 319361"/>
              <a:gd name="connsiteY4" fmla="*/ 98425 h 219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361" h="219348">
                <a:moveTo>
                  <a:pt x="319361" y="98425"/>
                </a:moveTo>
                <a:lnTo>
                  <a:pt x="198260" y="219348"/>
                </a:lnTo>
                <a:lnTo>
                  <a:pt x="0" y="219348"/>
                </a:lnTo>
                <a:lnTo>
                  <a:pt x="219348" y="0"/>
                </a:lnTo>
                <a:lnTo>
                  <a:pt x="319361" y="98425"/>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Rectangle 31">
            <a:extLst>
              <a:ext uri="{FF2B5EF4-FFF2-40B4-BE49-F238E27FC236}">
                <a16:creationId xmlns:a16="http://schemas.microsoft.com/office/drawing/2014/main" id="{7E167C19-8758-44B3-9C09-37291D5AE796}"/>
              </a:ext>
            </a:extLst>
          </p:cNvPr>
          <p:cNvSpPr>
            <a:spLocks noChangeArrowheads="1"/>
          </p:cNvSpPr>
          <p:nvPr/>
        </p:nvSpPr>
        <p:spPr bwMode="auto">
          <a:xfrm>
            <a:off x="1954124" y="2948366"/>
            <a:ext cx="139700" cy="245246"/>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IN"/>
          </a:p>
        </p:txBody>
      </p:sp>
      <p:sp>
        <p:nvSpPr>
          <p:cNvPr id="29" name="Freeform 25">
            <a:extLst>
              <a:ext uri="{FF2B5EF4-FFF2-40B4-BE49-F238E27FC236}">
                <a16:creationId xmlns:a16="http://schemas.microsoft.com/office/drawing/2014/main" id="{23B1617A-03D1-40DD-9611-49E54AAE2FD6}"/>
              </a:ext>
            </a:extLst>
          </p:cNvPr>
          <p:cNvSpPr>
            <a:spLocks/>
          </p:cNvSpPr>
          <p:nvPr/>
        </p:nvSpPr>
        <p:spPr bwMode="auto">
          <a:xfrm>
            <a:off x="2889161" y="2079185"/>
            <a:ext cx="252413" cy="249238"/>
          </a:xfrm>
          <a:custGeom>
            <a:avLst/>
            <a:gdLst>
              <a:gd name="T0" fmla="*/ 63 w 159"/>
              <a:gd name="T1" fmla="*/ 157 h 157"/>
              <a:gd name="T2" fmla="*/ 0 w 159"/>
              <a:gd name="T3" fmla="*/ 95 h 157"/>
              <a:gd name="T4" fmla="*/ 96 w 159"/>
              <a:gd name="T5" fmla="*/ 0 h 157"/>
              <a:gd name="T6" fmla="*/ 159 w 159"/>
              <a:gd name="T7" fmla="*/ 62 h 157"/>
              <a:gd name="T8" fmla="*/ 63 w 159"/>
              <a:gd name="T9" fmla="*/ 157 h 157"/>
            </a:gdLst>
            <a:ahLst/>
            <a:cxnLst>
              <a:cxn ang="0">
                <a:pos x="T0" y="T1"/>
              </a:cxn>
              <a:cxn ang="0">
                <a:pos x="T2" y="T3"/>
              </a:cxn>
              <a:cxn ang="0">
                <a:pos x="T4" y="T5"/>
              </a:cxn>
              <a:cxn ang="0">
                <a:pos x="T6" y="T7"/>
              </a:cxn>
              <a:cxn ang="0">
                <a:pos x="T8" y="T9"/>
              </a:cxn>
            </a:cxnLst>
            <a:rect l="0" t="0" r="r" b="b"/>
            <a:pathLst>
              <a:path w="159" h="157">
                <a:moveTo>
                  <a:pt x="63" y="157"/>
                </a:moveTo>
                <a:lnTo>
                  <a:pt x="0" y="95"/>
                </a:lnTo>
                <a:lnTo>
                  <a:pt x="96" y="0"/>
                </a:lnTo>
                <a:lnTo>
                  <a:pt x="159" y="62"/>
                </a:lnTo>
                <a:lnTo>
                  <a:pt x="63" y="157"/>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30" name="TextBox 29">
            <a:extLst>
              <a:ext uri="{FF2B5EF4-FFF2-40B4-BE49-F238E27FC236}">
                <a16:creationId xmlns:a16="http://schemas.microsoft.com/office/drawing/2014/main" id="{12B5D4B7-0CA1-4EB8-A7FE-0739A83C4F89}"/>
              </a:ext>
            </a:extLst>
          </p:cNvPr>
          <p:cNvSpPr txBox="1"/>
          <p:nvPr/>
        </p:nvSpPr>
        <p:spPr>
          <a:xfrm>
            <a:off x="3909939" y="1462687"/>
            <a:ext cx="1038640" cy="369332"/>
          </a:xfrm>
          <a:prstGeom prst="rect">
            <a:avLst/>
          </a:prstGeom>
          <a:noFill/>
        </p:spPr>
        <p:txBody>
          <a:bodyPr wrap="square" lIns="0" tIns="0" rIns="0" bIns="0" rtlCol="0" anchor="b">
            <a:spAutoFit/>
          </a:bodyPr>
          <a:lstStyle/>
          <a:p>
            <a:pPr marL="285750" indent="-285750">
              <a:buFontTx/>
              <a:buChar char="-"/>
            </a:pPr>
            <a:r>
              <a:rPr lang="en-US" sz="1200" dirty="0"/>
              <a:t>Web Server (express)</a:t>
            </a:r>
          </a:p>
        </p:txBody>
      </p:sp>
      <p:sp>
        <p:nvSpPr>
          <p:cNvPr id="31" name="TextBox 30">
            <a:extLst>
              <a:ext uri="{FF2B5EF4-FFF2-40B4-BE49-F238E27FC236}">
                <a16:creationId xmlns:a16="http://schemas.microsoft.com/office/drawing/2014/main" id="{1FDC1B15-962B-4843-84C0-C5C19EE3BDD9}"/>
              </a:ext>
            </a:extLst>
          </p:cNvPr>
          <p:cNvSpPr txBox="1"/>
          <p:nvPr/>
        </p:nvSpPr>
        <p:spPr>
          <a:xfrm>
            <a:off x="2690569" y="3530754"/>
            <a:ext cx="1799539" cy="553998"/>
          </a:xfrm>
          <a:prstGeom prst="rect">
            <a:avLst/>
          </a:prstGeom>
          <a:noFill/>
        </p:spPr>
        <p:txBody>
          <a:bodyPr wrap="square" lIns="0" rIns="0" rtlCol="0" anchor="t">
            <a:spAutoFit/>
          </a:bodyPr>
          <a:lstStyle/>
          <a:p>
            <a:pPr algn="ctr">
              <a:defRPr/>
            </a:pPr>
            <a:r>
              <a:rPr lang="en-US" sz="3000" b="1" kern="0" dirty="0">
                <a:latin typeface="Calibri (Body)"/>
                <a:ea typeface="Open Sans" panose="020B0606030504020204" pitchFamily="34" charset="0"/>
                <a:cs typeface="Open Sans" panose="020B0606030504020204" pitchFamily="34" charset="0"/>
              </a:rPr>
              <a:t>Uses</a:t>
            </a:r>
          </a:p>
        </p:txBody>
      </p:sp>
      <p:sp>
        <p:nvSpPr>
          <p:cNvPr id="35" name="TextBox 34">
            <a:extLst>
              <a:ext uri="{FF2B5EF4-FFF2-40B4-BE49-F238E27FC236}">
                <a16:creationId xmlns:a16="http://schemas.microsoft.com/office/drawing/2014/main" id="{A90BAF84-9E11-4BDD-8295-C53B5D7980C3}"/>
              </a:ext>
            </a:extLst>
          </p:cNvPr>
          <p:cNvSpPr txBox="1"/>
          <p:nvPr/>
        </p:nvSpPr>
        <p:spPr>
          <a:xfrm>
            <a:off x="5141824" y="2834357"/>
            <a:ext cx="1038640" cy="184666"/>
          </a:xfrm>
          <a:prstGeom prst="rect">
            <a:avLst/>
          </a:prstGeom>
          <a:noFill/>
        </p:spPr>
        <p:txBody>
          <a:bodyPr wrap="square" lIns="0" tIns="0" rIns="0" bIns="0" rtlCol="0" anchor="b">
            <a:spAutoFit/>
          </a:bodyPr>
          <a:lstStyle/>
          <a:p>
            <a:pPr marL="285750" indent="-285750">
              <a:buFontTx/>
              <a:buChar char="-"/>
            </a:pPr>
            <a:r>
              <a:rPr lang="en-US" sz="1200" dirty="0"/>
              <a:t>DB lookup</a:t>
            </a:r>
          </a:p>
        </p:txBody>
      </p:sp>
      <p:sp>
        <p:nvSpPr>
          <p:cNvPr id="36" name="TextBox 35">
            <a:extLst>
              <a:ext uri="{FF2B5EF4-FFF2-40B4-BE49-F238E27FC236}">
                <a16:creationId xmlns:a16="http://schemas.microsoft.com/office/drawing/2014/main" id="{C7A60C44-6156-4CD1-8457-F41821C5A718}"/>
              </a:ext>
            </a:extLst>
          </p:cNvPr>
          <p:cNvSpPr txBox="1"/>
          <p:nvPr/>
        </p:nvSpPr>
        <p:spPr>
          <a:xfrm>
            <a:off x="5179608" y="4489908"/>
            <a:ext cx="1038640" cy="369332"/>
          </a:xfrm>
          <a:prstGeom prst="rect">
            <a:avLst/>
          </a:prstGeom>
          <a:noFill/>
        </p:spPr>
        <p:txBody>
          <a:bodyPr wrap="square" lIns="0" tIns="0" rIns="0" bIns="0" rtlCol="0" anchor="b">
            <a:spAutoFit/>
          </a:bodyPr>
          <a:lstStyle/>
          <a:p>
            <a:pPr marL="285750" indent="-285750">
              <a:buFontTx/>
              <a:buChar char="-"/>
            </a:pPr>
            <a:r>
              <a:rPr lang="en-US" sz="1200" dirty="0"/>
              <a:t>Host a Web Server</a:t>
            </a:r>
          </a:p>
        </p:txBody>
      </p:sp>
      <p:sp>
        <p:nvSpPr>
          <p:cNvPr id="37" name="TextBox 36">
            <a:extLst>
              <a:ext uri="{FF2B5EF4-FFF2-40B4-BE49-F238E27FC236}">
                <a16:creationId xmlns:a16="http://schemas.microsoft.com/office/drawing/2014/main" id="{2FE65231-1F09-40A2-91F1-C9ECB4FEF796}"/>
              </a:ext>
            </a:extLst>
          </p:cNvPr>
          <p:cNvSpPr txBox="1"/>
          <p:nvPr/>
        </p:nvSpPr>
        <p:spPr>
          <a:xfrm>
            <a:off x="829160" y="2795361"/>
            <a:ext cx="1038640" cy="184666"/>
          </a:xfrm>
          <a:prstGeom prst="rect">
            <a:avLst/>
          </a:prstGeom>
          <a:noFill/>
        </p:spPr>
        <p:txBody>
          <a:bodyPr wrap="square" lIns="0" tIns="0" rIns="0" bIns="0" rtlCol="0" anchor="b">
            <a:spAutoFit/>
          </a:bodyPr>
          <a:lstStyle/>
          <a:p>
            <a:pPr marL="285750" indent="-285750">
              <a:buFontTx/>
              <a:buChar char="-"/>
            </a:pPr>
            <a:r>
              <a:rPr lang="en-US" sz="1200" dirty="0"/>
              <a:t>Send Emails</a:t>
            </a:r>
          </a:p>
        </p:txBody>
      </p:sp>
      <p:sp>
        <p:nvSpPr>
          <p:cNvPr id="38" name="TextBox 37">
            <a:extLst>
              <a:ext uri="{FF2B5EF4-FFF2-40B4-BE49-F238E27FC236}">
                <a16:creationId xmlns:a16="http://schemas.microsoft.com/office/drawing/2014/main" id="{8980912A-902B-4435-B68D-3D5A197AC72B}"/>
              </a:ext>
            </a:extLst>
          </p:cNvPr>
          <p:cNvSpPr txBox="1"/>
          <p:nvPr/>
        </p:nvSpPr>
        <p:spPr>
          <a:xfrm>
            <a:off x="954170" y="4587931"/>
            <a:ext cx="1038640" cy="151260"/>
          </a:xfrm>
          <a:prstGeom prst="rect">
            <a:avLst/>
          </a:prstGeom>
          <a:noFill/>
        </p:spPr>
        <p:txBody>
          <a:bodyPr wrap="square" lIns="0" tIns="0" rIns="0" bIns="0" rtlCol="0" anchor="b">
            <a:spAutoFit/>
          </a:bodyPr>
          <a:lstStyle/>
          <a:p>
            <a:pPr algn="ctr">
              <a:lnSpc>
                <a:spcPct val="80000"/>
              </a:lnSpc>
              <a:defRPr/>
            </a:pPr>
            <a:r>
              <a:rPr lang="en-US" sz="1200" dirty="0"/>
              <a:t>Automation</a:t>
            </a:r>
            <a:endParaRPr lang="en-US" sz="12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id="{64B1A41F-CB83-4617-B64B-A06061BF1A9D}"/>
              </a:ext>
            </a:extLst>
          </p:cNvPr>
          <p:cNvSpPr txBox="1"/>
          <p:nvPr/>
        </p:nvSpPr>
        <p:spPr>
          <a:xfrm>
            <a:off x="1958886" y="1406160"/>
            <a:ext cx="1167127" cy="553998"/>
          </a:xfrm>
          <a:prstGeom prst="rect">
            <a:avLst/>
          </a:prstGeom>
          <a:noFill/>
        </p:spPr>
        <p:txBody>
          <a:bodyPr wrap="square" lIns="0" tIns="0" rIns="0" bIns="0" rtlCol="0" anchor="b">
            <a:spAutoFit/>
          </a:bodyPr>
          <a:lstStyle/>
          <a:p>
            <a:pPr marL="285750" indent="-285750" algn="just">
              <a:buFontTx/>
              <a:buChar char="-"/>
            </a:pPr>
            <a:r>
              <a:rPr lang="en-US" sz="1200" dirty="0"/>
              <a:t>Build Backend Application Logic</a:t>
            </a:r>
          </a:p>
        </p:txBody>
      </p:sp>
      <p:sp>
        <p:nvSpPr>
          <p:cNvPr id="43" name="TextBox 42">
            <a:extLst>
              <a:ext uri="{FF2B5EF4-FFF2-40B4-BE49-F238E27FC236}">
                <a16:creationId xmlns:a16="http://schemas.microsoft.com/office/drawing/2014/main" id="{C2392DEC-96F1-43DC-B3CA-7F533CBA18AC}"/>
              </a:ext>
            </a:extLst>
          </p:cNvPr>
          <p:cNvSpPr txBox="1"/>
          <p:nvPr/>
        </p:nvSpPr>
        <p:spPr>
          <a:xfrm>
            <a:off x="2158704" y="5762449"/>
            <a:ext cx="1038640" cy="369332"/>
          </a:xfrm>
          <a:prstGeom prst="rect">
            <a:avLst/>
          </a:prstGeom>
          <a:noFill/>
        </p:spPr>
        <p:txBody>
          <a:bodyPr wrap="square" lIns="0" tIns="0" rIns="0" bIns="0" rtlCol="0" anchor="b">
            <a:spAutoFit/>
          </a:bodyPr>
          <a:lstStyle/>
          <a:p>
            <a:pPr marL="285750" indent="-285750">
              <a:buFontTx/>
              <a:buChar char="-"/>
            </a:pPr>
            <a:r>
              <a:rPr lang="en-US" sz="1200" dirty="0"/>
              <a:t>Output to the user</a:t>
            </a:r>
          </a:p>
        </p:txBody>
      </p:sp>
      <p:sp>
        <p:nvSpPr>
          <p:cNvPr id="44" name="TextBox 43">
            <a:extLst>
              <a:ext uri="{FF2B5EF4-FFF2-40B4-BE49-F238E27FC236}">
                <a16:creationId xmlns:a16="http://schemas.microsoft.com/office/drawing/2014/main" id="{628B57E4-6302-4595-970F-EEB5CD49DC5D}"/>
              </a:ext>
            </a:extLst>
          </p:cNvPr>
          <p:cNvSpPr txBox="1"/>
          <p:nvPr/>
        </p:nvSpPr>
        <p:spPr>
          <a:xfrm>
            <a:off x="3909939" y="5714751"/>
            <a:ext cx="1116205" cy="446725"/>
          </a:xfrm>
          <a:prstGeom prst="rect">
            <a:avLst/>
          </a:prstGeom>
          <a:noFill/>
        </p:spPr>
        <p:txBody>
          <a:bodyPr wrap="square" lIns="0" tIns="0" rIns="0" bIns="0" rtlCol="0" anchor="b">
            <a:spAutoFit/>
          </a:bodyPr>
          <a:lstStyle/>
          <a:p>
            <a:pPr algn="ctr">
              <a:lnSpc>
                <a:spcPct val="80000"/>
              </a:lnSpc>
              <a:defRPr/>
            </a:pPr>
            <a:r>
              <a:rPr lang="en-US" sz="1200" dirty="0"/>
              <a:t>Use its eco-system like PDF, EXCEL, EMAIL</a:t>
            </a:r>
            <a:endParaRPr lang="en-US" sz="12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Oval 57">
            <a:extLst>
              <a:ext uri="{FF2B5EF4-FFF2-40B4-BE49-F238E27FC236}">
                <a16:creationId xmlns:a16="http://schemas.microsoft.com/office/drawing/2014/main" id="{CD2570EE-12C8-4E55-841D-83614C7EB032}"/>
              </a:ext>
            </a:extLst>
          </p:cNvPr>
          <p:cNvSpPr/>
          <p:nvPr/>
        </p:nvSpPr>
        <p:spPr>
          <a:xfrm rot="10800000">
            <a:off x="4040731" y="2200678"/>
            <a:ext cx="388528" cy="162404"/>
          </a:xfrm>
          <a:prstGeom prst="ellipse">
            <a:avLst/>
          </a:prstGeom>
          <a:gradFill flip="none" rotWithShape="1">
            <a:gsLst>
              <a:gs pos="0">
                <a:schemeClr val="tx1">
                  <a:lumMod val="95000"/>
                  <a:lumOff val="5000"/>
                </a:schemeClr>
              </a:gs>
              <a:gs pos="100000">
                <a:schemeClr val="tx1">
                  <a:lumMod val="95000"/>
                  <a:lumOff val="5000"/>
                  <a:alpha val="0"/>
                </a:scheme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9" name="Freeform 20">
            <a:extLst>
              <a:ext uri="{FF2B5EF4-FFF2-40B4-BE49-F238E27FC236}">
                <a16:creationId xmlns:a16="http://schemas.microsoft.com/office/drawing/2014/main" id="{129FC99F-DA95-4EBB-9F39-32E7C3778827}"/>
              </a:ext>
            </a:extLst>
          </p:cNvPr>
          <p:cNvSpPr>
            <a:spLocks/>
          </p:cNvSpPr>
          <p:nvPr/>
        </p:nvSpPr>
        <p:spPr bwMode="auto">
          <a:xfrm>
            <a:off x="3824199" y="1064773"/>
            <a:ext cx="1365250" cy="2174875"/>
          </a:xfrm>
          <a:custGeom>
            <a:avLst/>
            <a:gdLst>
              <a:gd name="T0" fmla="*/ 725 w 782"/>
              <a:gd name="T1" fmla="*/ 1245 h 1245"/>
              <a:gd name="T2" fmla="*/ 111 w 782"/>
              <a:gd name="T3" fmla="*/ 631 h 1245"/>
              <a:gd name="T4" fmla="*/ 104 w 782"/>
              <a:gd name="T5" fmla="*/ 623 h 1245"/>
              <a:gd name="T6" fmla="*/ 0 w 782"/>
              <a:gd name="T7" fmla="*/ 368 h 1245"/>
              <a:gd name="T8" fmla="*/ 368 w 782"/>
              <a:gd name="T9" fmla="*/ 0 h 1245"/>
              <a:gd name="T10" fmla="*/ 735 w 782"/>
              <a:gd name="T11" fmla="*/ 368 h 1245"/>
              <a:gd name="T12" fmla="*/ 368 w 782"/>
              <a:gd name="T13" fmla="*/ 735 h 1245"/>
              <a:gd name="T14" fmla="*/ 368 w 782"/>
              <a:gd name="T15" fmla="*/ 655 h 1245"/>
              <a:gd name="T16" fmla="*/ 655 w 782"/>
              <a:gd name="T17" fmla="*/ 368 h 1245"/>
              <a:gd name="T18" fmla="*/ 368 w 782"/>
              <a:gd name="T19" fmla="*/ 80 h 1245"/>
              <a:gd name="T20" fmla="*/ 80 w 782"/>
              <a:gd name="T21" fmla="*/ 368 h 1245"/>
              <a:gd name="T22" fmla="*/ 161 w 782"/>
              <a:gd name="T23" fmla="*/ 568 h 1245"/>
              <a:gd name="T24" fmla="*/ 162 w 782"/>
              <a:gd name="T25" fmla="*/ 568 h 1245"/>
              <a:gd name="T26" fmla="*/ 169 w 782"/>
              <a:gd name="T27" fmla="*/ 575 h 1245"/>
              <a:gd name="T28" fmla="*/ 782 w 782"/>
              <a:gd name="T29" fmla="*/ 1189 h 1245"/>
              <a:gd name="T30" fmla="*/ 725 w 782"/>
              <a:gd name="T31" fmla="*/ 124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2" h="1245">
                <a:moveTo>
                  <a:pt x="725" y="1245"/>
                </a:moveTo>
                <a:cubicBezTo>
                  <a:pt x="111" y="631"/>
                  <a:pt x="111" y="631"/>
                  <a:pt x="111" y="631"/>
                </a:cubicBezTo>
                <a:cubicBezTo>
                  <a:pt x="104" y="623"/>
                  <a:pt x="104" y="623"/>
                  <a:pt x="104" y="623"/>
                </a:cubicBezTo>
                <a:cubicBezTo>
                  <a:pt x="37" y="554"/>
                  <a:pt x="0" y="463"/>
                  <a:pt x="0" y="368"/>
                </a:cubicBezTo>
                <a:cubicBezTo>
                  <a:pt x="0" y="165"/>
                  <a:pt x="165" y="0"/>
                  <a:pt x="368" y="0"/>
                </a:cubicBezTo>
                <a:cubicBezTo>
                  <a:pt x="570" y="0"/>
                  <a:pt x="735" y="165"/>
                  <a:pt x="735" y="368"/>
                </a:cubicBezTo>
                <a:cubicBezTo>
                  <a:pt x="735" y="570"/>
                  <a:pt x="570" y="735"/>
                  <a:pt x="368" y="735"/>
                </a:cubicBezTo>
                <a:cubicBezTo>
                  <a:pt x="368" y="655"/>
                  <a:pt x="368" y="655"/>
                  <a:pt x="368" y="655"/>
                </a:cubicBezTo>
                <a:cubicBezTo>
                  <a:pt x="526" y="655"/>
                  <a:pt x="655" y="526"/>
                  <a:pt x="655" y="368"/>
                </a:cubicBezTo>
                <a:cubicBezTo>
                  <a:pt x="655" y="209"/>
                  <a:pt x="526" y="80"/>
                  <a:pt x="368" y="80"/>
                </a:cubicBezTo>
                <a:cubicBezTo>
                  <a:pt x="209" y="80"/>
                  <a:pt x="80" y="209"/>
                  <a:pt x="80" y="368"/>
                </a:cubicBezTo>
                <a:cubicBezTo>
                  <a:pt x="80" y="443"/>
                  <a:pt x="109" y="514"/>
                  <a:pt x="161" y="568"/>
                </a:cubicBezTo>
                <a:cubicBezTo>
                  <a:pt x="162" y="568"/>
                  <a:pt x="162" y="568"/>
                  <a:pt x="162" y="568"/>
                </a:cubicBezTo>
                <a:cubicBezTo>
                  <a:pt x="169" y="575"/>
                  <a:pt x="169" y="575"/>
                  <a:pt x="169" y="575"/>
                </a:cubicBezTo>
                <a:cubicBezTo>
                  <a:pt x="782" y="1189"/>
                  <a:pt x="782" y="1189"/>
                  <a:pt x="782" y="1189"/>
                </a:cubicBezTo>
                <a:lnTo>
                  <a:pt x="725" y="12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sp>
        <p:nvSpPr>
          <p:cNvPr id="60" name="Oval 59">
            <a:extLst>
              <a:ext uri="{FF2B5EF4-FFF2-40B4-BE49-F238E27FC236}">
                <a16:creationId xmlns:a16="http://schemas.microsoft.com/office/drawing/2014/main" id="{491ACE9C-41F5-40FD-A401-985872F50CB3}"/>
              </a:ext>
            </a:extLst>
          </p:cNvPr>
          <p:cNvSpPr/>
          <p:nvPr/>
        </p:nvSpPr>
        <p:spPr>
          <a:xfrm rot="13469028">
            <a:off x="4949652" y="3103416"/>
            <a:ext cx="388528" cy="162404"/>
          </a:xfrm>
          <a:prstGeom prst="ellipse">
            <a:avLst/>
          </a:prstGeom>
          <a:gradFill flip="none" rotWithShape="1">
            <a:gsLst>
              <a:gs pos="0">
                <a:schemeClr val="tx1">
                  <a:lumMod val="95000"/>
                  <a:lumOff val="5000"/>
                </a:schemeClr>
              </a:gs>
              <a:gs pos="100000">
                <a:schemeClr val="tx1">
                  <a:lumMod val="95000"/>
                  <a:lumOff val="5000"/>
                  <a:alpha val="0"/>
                </a:scheme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1" name="Freeform 18">
            <a:extLst>
              <a:ext uri="{FF2B5EF4-FFF2-40B4-BE49-F238E27FC236}">
                <a16:creationId xmlns:a16="http://schemas.microsoft.com/office/drawing/2014/main" id="{50EE54BF-EFF7-43AB-81B8-A99C261B6E9E}"/>
              </a:ext>
            </a:extLst>
          </p:cNvPr>
          <p:cNvSpPr>
            <a:spLocks/>
          </p:cNvSpPr>
          <p:nvPr/>
        </p:nvSpPr>
        <p:spPr bwMode="auto">
          <a:xfrm>
            <a:off x="5071974" y="2315723"/>
            <a:ext cx="1284288" cy="2168525"/>
          </a:xfrm>
          <a:custGeom>
            <a:avLst/>
            <a:gdLst>
              <a:gd name="T0" fmla="*/ 80 w 735"/>
              <a:gd name="T1" fmla="*/ 1242 h 1242"/>
              <a:gd name="T2" fmla="*/ 0 w 735"/>
              <a:gd name="T3" fmla="*/ 1242 h 1242"/>
              <a:gd name="T4" fmla="*/ 0 w 735"/>
              <a:gd name="T5" fmla="*/ 367 h 1242"/>
              <a:gd name="T6" fmla="*/ 368 w 735"/>
              <a:gd name="T7" fmla="*/ 0 h 1242"/>
              <a:gd name="T8" fmla="*/ 735 w 735"/>
              <a:gd name="T9" fmla="*/ 367 h 1242"/>
              <a:gd name="T10" fmla="*/ 368 w 735"/>
              <a:gd name="T11" fmla="*/ 735 h 1242"/>
              <a:gd name="T12" fmla="*/ 101 w 735"/>
              <a:gd name="T13" fmla="*/ 620 h 1242"/>
              <a:gd name="T14" fmla="*/ 159 w 735"/>
              <a:gd name="T15" fmla="*/ 565 h 1242"/>
              <a:gd name="T16" fmla="*/ 368 w 735"/>
              <a:gd name="T17" fmla="*/ 655 h 1242"/>
              <a:gd name="T18" fmla="*/ 655 w 735"/>
              <a:gd name="T19" fmla="*/ 367 h 1242"/>
              <a:gd name="T20" fmla="*/ 368 w 735"/>
              <a:gd name="T21" fmla="*/ 80 h 1242"/>
              <a:gd name="T22" fmla="*/ 80 w 735"/>
              <a:gd name="T23" fmla="*/ 367 h 1242"/>
              <a:gd name="T24" fmla="*/ 80 w 735"/>
              <a:gd name="T25" fmla="*/ 124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5" h="1242">
                <a:moveTo>
                  <a:pt x="80" y="1242"/>
                </a:moveTo>
                <a:cubicBezTo>
                  <a:pt x="0" y="1242"/>
                  <a:pt x="0" y="1242"/>
                  <a:pt x="0" y="1242"/>
                </a:cubicBezTo>
                <a:cubicBezTo>
                  <a:pt x="0" y="367"/>
                  <a:pt x="0" y="367"/>
                  <a:pt x="0" y="367"/>
                </a:cubicBezTo>
                <a:cubicBezTo>
                  <a:pt x="0" y="165"/>
                  <a:pt x="165" y="0"/>
                  <a:pt x="368" y="0"/>
                </a:cubicBezTo>
                <a:cubicBezTo>
                  <a:pt x="570" y="0"/>
                  <a:pt x="735" y="165"/>
                  <a:pt x="735" y="367"/>
                </a:cubicBezTo>
                <a:cubicBezTo>
                  <a:pt x="735" y="570"/>
                  <a:pt x="570" y="735"/>
                  <a:pt x="368" y="735"/>
                </a:cubicBezTo>
                <a:cubicBezTo>
                  <a:pt x="266" y="735"/>
                  <a:pt x="171" y="694"/>
                  <a:pt x="101" y="620"/>
                </a:cubicBezTo>
                <a:cubicBezTo>
                  <a:pt x="159" y="565"/>
                  <a:pt x="159" y="565"/>
                  <a:pt x="159" y="565"/>
                </a:cubicBezTo>
                <a:cubicBezTo>
                  <a:pt x="214" y="623"/>
                  <a:pt x="288" y="655"/>
                  <a:pt x="368" y="655"/>
                </a:cubicBezTo>
                <a:cubicBezTo>
                  <a:pt x="526" y="655"/>
                  <a:pt x="655" y="526"/>
                  <a:pt x="655" y="367"/>
                </a:cubicBezTo>
                <a:cubicBezTo>
                  <a:pt x="655" y="209"/>
                  <a:pt x="526" y="80"/>
                  <a:pt x="368" y="80"/>
                </a:cubicBezTo>
                <a:cubicBezTo>
                  <a:pt x="209" y="80"/>
                  <a:pt x="80" y="209"/>
                  <a:pt x="80" y="367"/>
                </a:cubicBezTo>
                <a:lnTo>
                  <a:pt x="80" y="12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62" name="Oval 61">
            <a:extLst>
              <a:ext uri="{FF2B5EF4-FFF2-40B4-BE49-F238E27FC236}">
                <a16:creationId xmlns:a16="http://schemas.microsoft.com/office/drawing/2014/main" id="{A9CC24F1-FDF1-4C60-9715-1B95EDE9AD1C}"/>
              </a:ext>
            </a:extLst>
          </p:cNvPr>
          <p:cNvSpPr/>
          <p:nvPr/>
        </p:nvSpPr>
        <p:spPr>
          <a:xfrm rot="16200000">
            <a:off x="4949653" y="4416295"/>
            <a:ext cx="388528" cy="162404"/>
          </a:xfrm>
          <a:prstGeom prst="ellipse">
            <a:avLst/>
          </a:prstGeom>
          <a:gradFill flip="none" rotWithShape="1">
            <a:gsLst>
              <a:gs pos="0">
                <a:schemeClr val="tx1">
                  <a:lumMod val="95000"/>
                  <a:lumOff val="5000"/>
                </a:schemeClr>
              </a:gs>
              <a:gs pos="100000">
                <a:schemeClr val="tx1">
                  <a:lumMod val="95000"/>
                  <a:lumOff val="5000"/>
                  <a:alpha val="0"/>
                </a:scheme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3" name="Freeform 22">
            <a:extLst>
              <a:ext uri="{FF2B5EF4-FFF2-40B4-BE49-F238E27FC236}">
                <a16:creationId xmlns:a16="http://schemas.microsoft.com/office/drawing/2014/main" id="{3A0B415D-7234-4043-AC61-9F014C3C0F2B}"/>
              </a:ext>
            </a:extLst>
          </p:cNvPr>
          <p:cNvSpPr>
            <a:spLocks/>
          </p:cNvSpPr>
          <p:nvPr/>
        </p:nvSpPr>
        <p:spPr bwMode="auto">
          <a:xfrm>
            <a:off x="4178211" y="4074673"/>
            <a:ext cx="2178050" cy="1371600"/>
          </a:xfrm>
          <a:custGeom>
            <a:avLst/>
            <a:gdLst>
              <a:gd name="T0" fmla="*/ 57 w 1247"/>
              <a:gd name="T1" fmla="*/ 786 h 786"/>
              <a:gd name="T2" fmla="*/ 0 w 1247"/>
              <a:gd name="T3" fmla="*/ 729 h 786"/>
              <a:gd name="T4" fmla="*/ 609 w 1247"/>
              <a:gd name="T5" fmla="*/ 118 h 786"/>
              <a:gd name="T6" fmla="*/ 879 w 1247"/>
              <a:gd name="T7" fmla="*/ 0 h 786"/>
              <a:gd name="T8" fmla="*/ 1247 w 1247"/>
              <a:gd name="T9" fmla="*/ 367 h 786"/>
              <a:gd name="T10" fmla="*/ 879 w 1247"/>
              <a:gd name="T11" fmla="*/ 735 h 786"/>
              <a:gd name="T12" fmla="*/ 512 w 1247"/>
              <a:gd name="T13" fmla="*/ 367 h 786"/>
              <a:gd name="T14" fmla="*/ 592 w 1247"/>
              <a:gd name="T15" fmla="*/ 367 h 786"/>
              <a:gd name="T16" fmla="*/ 879 w 1247"/>
              <a:gd name="T17" fmla="*/ 655 h 786"/>
              <a:gd name="T18" fmla="*/ 1167 w 1247"/>
              <a:gd name="T19" fmla="*/ 367 h 786"/>
              <a:gd name="T20" fmla="*/ 879 w 1247"/>
              <a:gd name="T21" fmla="*/ 80 h 786"/>
              <a:gd name="T22" fmla="*/ 667 w 1247"/>
              <a:gd name="T23" fmla="*/ 173 h 786"/>
              <a:gd name="T24" fmla="*/ 666 w 1247"/>
              <a:gd name="T25" fmla="*/ 174 h 786"/>
              <a:gd name="T26" fmla="*/ 57 w 1247"/>
              <a:gd name="T27"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7" h="786">
                <a:moveTo>
                  <a:pt x="57" y="786"/>
                </a:moveTo>
                <a:cubicBezTo>
                  <a:pt x="0" y="729"/>
                  <a:pt x="0" y="729"/>
                  <a:pt x="0" y="729"/>
                </a:cubicBezTo>
                <a:cubicBezTo>
                  <a:pt x="609" y="118"/>
                  <a:pt x="609" y="118"/>
                  <a:pt x="609" y="118"/>
                </a:cubicBezTo>
                <a:cubicBezTo>
                  <a:pt x="678" y="43"/>
                  <a:pt x="777" y="0"/>
                  <a:pt x="879" y="0"/>
                </a:cubicBezTo>
                <a:cubicBezTo>
                  <a:pt x="1082" y="0"/>
                  <a:pt x="1247" y="165"/>
                  <a:pt x="1247" y="367"/>
                </a:cubicBezTo>
                <a:cubicBezTo>
                  <a:pt x="1247" y="570"/>
                  <a:pt x="1082" y="735"/>
                  <a:pt x="879" y="735"/>
                </a:cubicBezTo>
                <a:cubicBezTo>
                  <a:pt x="676" y="735"/>
                  <a:pt x="512" y="570"/>
                  <a:pt x="512" y="367"/>
                </a:cubicBezTo>
                <a:cubicBezTo>
                  <a:pt x="592" y="367"/>
                  <a:pt x="592" y="367"/>
                  <a:pt x="592" y="367"/>
                </a:cubicBezTo>
                <a:cubicBezTo>
                  <a:pt x="592" y="526"/>
                  <a:pt x="720" y="655"/>
                  <a:pt x="879" y="655"/>
                </a:cubicBezTo>
                <a:cubicBezTo>
                  <a:pt x="1038" y="655"/>
                  <a:pt x="1167" y="526"/>
                  <a:pt x="1167" y="367"/>
                </a:cubicBezTo>
                <a:cubicBezTo>
                  <a:pt x="1167" y="209"/>
                  <a:pt x="1038" y="80"/>
                  <a:pt x="879" y="80"/>
                </a:cubicBezTo>
                <a:cubicBezTo>
                  <a:pt x="799" y="80"/>
                  <a:pt x="722" y="114"/>
                  <a:pt x="667" y="173"/>
                </a:cubicBezTo>
                <a:cubicBezTo>
                  <a:pt x="666" y="174"/>
                  <a:pt x="666" y="174"/>
                  <a:pt x="666" y="174"/>
                </a:cubicBezTo>
                <a:lnTo>
                  <a:pt x="57" y="78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64" name="Oval 63">
            <a:extLst>
              <a:ext uri="{FF2B5EF4-FFF2-40B4-BE49-F238E27FC236}">
                <a16:creationId xmlns:a16="http://schemas.microsoft.com/office/drawing/2014/main" id="{1A5717D9-7600-4240-9460-65A2D686E7ED}"/>
              </a:ext>
            </a:extLst>
          </p:cNvPr>
          <p:cNvSpPr/>
          <p:nvPr/>
        </p:nvSpPr>
        <p:spPr>
          <a:xfrm rot="18900000">
            <a:off x="4020468" y="5328439"/>
            <a:ext cx="388528" cy="162404"/>
          </a:xfrm>
          <a:prstGeom prst="ellipse">
            <a:avLst/>
          </a:prstGeom>
          <a:gradFill flip="none" rotWithShape="1">
            <a:gsLst>
              <a:gs pos="0">
                <a:schemeClr val="tx1">
                  <a:lumMod val="95000"/>
                  <a:lumOff val="5000"/>
                </a:schemeClr>
              </a:gs>
              <a:gs pos="100000">
                <a:schemeClr val="tx1">
                  <a:lumMod val="95000"/>
                  <a:lumOff val="5000"/>
                  <a:alpha val="0"/>
                </a:scheme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5" name="Freeform 28">
            <a:extLst>
              <a:ext uri="{FF2B5EF4-FFF2-40B4-BE49-F238E27FC236}">
                <a16:creationId xmlns:a16="http://schemas.microsoft.com/office/drawing/2014/main" id="{B6EC2032-8559-4AAD-A822-19C44D74B85A}"/>
              </a:ext>
            </a:extLst>
          </p:cNvPr>
          <p:cNvSpPr>
            <a:spLocks/>
          </p:cNvSpPr>
          <p:nvPr/>
        </p:nvSpPr>
        <p:spPr bwMode="auto">
          <a:xfrm>
            <a:off x="2936786" y="5328798"/>
            <a:ext cx="2170113" cy="1282700"/>
          </a:xfrm>
          <a:custGeom>
            <a:avLst/>
            <a:gdLst>
              <a:gd name="T0" fmla="*/ 876 w 1243"/>
              <a:gd name="T1" fmla="*/ 735 h 735"/>
              <a:gd name="T2" fmla="*/ 508 w 1243"/>
              <a:gd name="T3" fmla="*/ 367 h 735"/>
              <a:gd name="T4" fmla="*/ 607 w 1243"/>
              <a:gd name="T5" fmla="*/ 117 h 735"/>
              <a:gd name="T6" fmla="*/ 665 w 1243"/>
              <a:gd name="T7" fmla="*/ 171 h 735"/>
              <a:gd name="T8" fmla="*/ 588 w 1243"/>
              <a:gd name="T9" fmla="*/ 367 h 735"/>
              <a:gd name="T10" fmla="*/ 876 w 1243"/>
              <a:gd name="T11" fmla="*/ 655 h 735"/>
              <a:gd name="T12" fmla="*/ 1163 w 1243"/>
              <a:gd name="T13" fmla="*/ 367 h 735"/>
              <a:gd name="T14" fmla="*/ 876 w 1243"/>
              <a:gd name="T15" fmla="*/ 80 h 735"/>
              <a:gd name="T16" fmla="*/ 0 w 1243"/>
              <a:gd name="T17" fmla="*/ 80 h 735"/>
              <a:gd name="T18" fmla="*/ 0 w 1243"/>
              <a:gd name="T19" fmla="*/ 0 h 735"/>
              <a:gd name="T20" fmla="*/ 876 w 1243"/>
              <a:gd name="T21" fmla="*/ 0 h 735"/>
              <a:gd name="T22" fmla="*/ 1243 w 1243"/>
              <a:gd name="T23" fmla="*/ 367 h 735"/>
              <a:gd name="T24" fmla="*/ 876 w 1243"/>
              <a:gd name="T25" fmla="*/ 735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3" h="735">
                <a:moveTo>
                  <a:pt x="876" y="735"/>
                </a:moveTo>
                <a:cubicBezTo>
                  <a:pt x="673" y="735"/>
                  <a:pt x="508" y="570"/>
                  <a:pt x="508" y="367"/>
                </a:cubicBezTo>
                <a:cubicBezTo>
                  <a:pt x="508" y="274"/>
                  <a:pt x="543" y="185"/>
                  <a:pt x="607" y="117"/>
                </a:cubicBezTo>
                <a:cubicBezTo>
                  <a:pt x="665" y="171"/>
                  <a:pt x="665" y="171"/>
                  <a:pt x="665" y="171"/>
                </a:cubicBezTo>
                <a:cubicBezTo>
                  <a:pt x="615" y="225"/>
                  <a:pt x="588" y="294"/>
                  <a:pt x="588" y="367"/>
                </a:cubicBezTo>
                <a:cubicBezTo>
                  <a:pt x="588" y="526"/>
                  <a:pt x="717" y="655"/>
                  <a:pt x="876" y="655"/>
                </a:cubicBezTo>
                <a:cubicBezTo>
                  <a:pt x="1034" y="655"/>
                  <a:pt x="1163" y="526"/>
                  <a:pt x="1163" y="367"/>
                </a:cubicBezTo>
                <a:cubicBezTo>
                  <a:pt x="1163" y="209"/>
                  <a:pt x="1034" y="80"/>
                  <a:pt x="876" y="80"/>
                </a:cubicBezTo>
                <a:cubicBezTo>
                  <a:pt x="0" y="80"/>
                  <a:pt x="0" y="80"/>
                  <a:pt x="0" y="80"/>
                </a:cubicBezTo>
                <a:cubicBezTo>
                  <a:pt x="0" y="0"/>
                  <a:pt x="0" y="0"/>
                  <a:pt x="0" y="0"/>
                </a:cubicBezTo>
                <a:cubicBezTo>
                  <a:pt x="876" y="0"/>
                  <a:pt x="876" y="0"/>
                  <a:pt x="876" y="0"/>
                </a:cubicBezTo>
                <a:cubicBezTo>
                  <a:pt x="1078" y="0"/>
                  <a:pt x="1243" y="165"/>
                  <a:pt x="1243" y="367"/>
                </a:cubicBezTo>
                <a:cubicBezTo>
                  <a:pt x="1243" y="570"/>
                  <a:pt x="1078" y="735"/>
                  <a:pt x="876" y="73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p>
        </p:txBody>
      </p:sp>
      <p:sp>
        <p:nvSpPr>
          <p:cNvPr id="66" name="Oval 65">
            <a:extLst>
              <a:ext uri="{FF2B5EF4-FFF2-40B4-BE49-F238E27FC236}">
                <a16:creationId xmlns:a16="http://schemas.microsoft.com/office/drawing/2014/main" id="{5313C33C-FF40-4478-9107-F03ED7F9BF8A}"/>
              </a:ext>
            </a:extLst>
          </p:cNvPr>
          <p:cNvSpPr/>
          <p:nvPr/>
        </p:nvSpPr>
        <p:spPr>
          <a:xfrm>
            <a:off x="2742522" y="5313772"/>
            <a:ext cx="388528" cy="162404"/>
          </a:xfrm>
          <a:prstGeom prst="ellipse">
            <a:avLst/>
          </a:prstGeom>
          <a:gradFill flip="none" rotWithShape="1">
            <a:gsLst>
              <a:gs pos="0">
                <a:schemeClr val="tx1">
                  <a:lumMod val="95000"/>
                  <a:lumOff val="5000"/>
                </a:schemeClr>
              </a:gs>
              <a:gs pos="100000">
                <a:schemeClr val="tx1">
                  <a:lumMod val="95000"/>
                  <a:lumOff val="5000"/>
                  <a:alpha val="0"/>
                </a:scheme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7" name="Freeform 26">
            <a:extLst>
              <a:ext uri="{FF2B5EF4-FFF2-40B4-BE49-F238E27FC236}">
                <a16:creationId xmlns:a16="http://schemas.microsoft.com/office/drawing/2014/main" id="{4FBED0BC-FB5F-406B-993A-B02D4A50F02E}"/>
              </a:ext>
            </a:extLst>
          </p:cNvPr>
          <p:cNvSpPr>
            <a:spLocks/>
          </p:cNvSpPr>
          <p:nvPr/>
        </p:nvSpPr>
        <p:spPr bwMode="auto">
          <a:xfrm>
            <a:off x="1974761" y="4433448"/>
            <a:ext cx="1366838" cy="2178050"/>
          </a:xfrm>
          <a:custGeom>
            <a:avLst/>
            <a:gdLst>
              <a:gd name="T0" fmla="*/ 416 w 783"/>
              <a:gd name="T1" fmla="*/ 1247 h 1247"/>
              <a:gd name="T2" fmla="*/ 48 w 783"/>
              <a:gd name="T3" fmla="*/ 879 h 1247"/>
              <a:gd name="T4" fmla="*/ 416 w 783"/>
              <a:gd name="T5" fmla="*/ 512 h 1247"/>
              <a:gd name="T6" fmla="*/ 416 w 783"/>
              <a:gd name="T7" fmla="*/ 592 h 1247"/>
              <a:gd name="T8" fmla="*/ 128 w 783"/>
              <a:gd name="T9" fmla="*/ 879 h 1247"/>
              <a:gd name="T10" fmla="*/ 416 w 783"/>
              <a:gd name="T11" fmla="*/ 1167 h 1247"/>
              <a:gd name="T12" fmla="*/ 703 w 783"/>
              <a:gd name="T13" fmla="*/ 879 h 1247"/>
              <a:gd name="T14" fmla="*/ 616 w 783"/>
              <a:gd name="T15" fmla="*/ 673 h 1247"/>
              <a:gd name="T16" fmla="*/ 615 w 783"/>
              <a:gd name="T17" fmla="*/ 672 h 1247"/>
              <a:gd name="T18" fmla="*/ 0 w 783"/>
              <a:gd name="T19" fmla="*/ 57 h 1247"/>
              <a:gd name="T20" fmla="*/ 56 w 783"/>
              <a:gd name="T21" fmla="*/ 0 h 1247"/>
              <a:gd name="T22" fmla="*/ 672 w 783"/>
              <a:gd name="T23" fmla="*/ 616 h 1247"/>
              <a:gd name="T24" fmla="*/ 783 w 783"/>
              <a:gd name="T25" fmla="*/ 879 h 1247"/>
              <a:gd name="T26" fmla="*/ 416 w 783"/>
              <a:gd name="T27" fmla="*/ 1247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3" h="1247">
                <a:moveTo>
                  <a:pt x="416" y="1247"/>
                </a:moveTo>
                <a:cubicBezTo>
                  <a:pt x="213" y="1247"/>
                  <a:pt x="48" y="1082"/>
                  <a:pt x="48" y="879"/>
                </a:cubicBezTo>
                <a:cubicBezTo>
                  <a:pt x="48" y="677"/>
                  <a:pt x="213" y="512"/>
                  <a:pt x="416" y="512"/>
                </a:cubicBezTo>
                <a:cubicBezTo>
                  <a:pt x="416" y="592"/>
                  <a:pt x="416" y="592"/>
                  <a:pt x="416" y="592"/>
                </a:cubicBezTo>
                <a:cubicBezTo>
                  <a:pt x="257" y="592"/>
                  <a:pt x="128" y="721"/>
                  <a:pt x="128" y="879"/>
                </a:cubicBezTo>
                <a:cubicBezTo>
                  <a:pt x="128" y="1038"/>
                  <a:pt x="257" y="1167"/>
                  <a:pt x="416" y="1167"/>
                </a:cubicBezTo>
                <a:cubicBezTo>
                  <a:pt x="574" y="1167"/>
                  <a:pt x="703" y="1038"/>
                  <a:pt x="703" y="879"/>
                </a:cubicBezTo>
                <a:cubicBezTo>
                  <a:pt x="703" y="801"/>
                  <a:pt x="672" y="727"/>
                  <a:pt x="616" y="673"/>
                </a:cubicBezTo>
                <a:cubicBezTo>
                  <a:pt x="615" y="672"/>
                  <a:pt x="615" y="672"/>
                  <a:pt x="615" y="672"/>
                </a:cubicBezTo>
                <a:cubicBezTo>
                  <a:pt x="0" y="57"/>
                  <a:pt x="0" y="57"/>
                  <a:pt x="0" y="57"/>
                </a:cubicBezTo>
                <a:cubicBezTo>
                  <a:pt x="56" y="0"/>
                  <a:pt x="56" y="0"/>
                  <a:pt x="56" y="0"/>
                </a:cubicBezTo>
                <a:cubicBezTo>
                  <a:pt x="672" y="616"/>
                  <a:pt x="672" y="616"/>
                  <a:pt x="672" y="616"/>
                </a:cubicBezTo>
                <a:cubicBezTo>
                  <a:pt x="744" y="685"/>
                  <a:pt x="783" y="779"/>
                  <a:pt x="783" y="879"/>
                </a:cubicBezTo>
                <a:cubicBezTo>
                  <a:pt x="783" y="1082"/>
                  <a:pt x="618" y="1247"/>
                  <a:pt x="416" y="124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N"/>
          </a:p>
        </p:txBody>
      </p:sp>
      <p:sp>
        <p:nvSpPr>
          <p:cNvPr id="68" name="Oval 67">
            <a:extLst>
              <a:ext uri="{FF2B5EF4-FFF2-40B4-BE49-F238E27FC236}">
                <a16:creationId xmlns:a16="http://schemas.microsoft.com/office/drawing/2014/main" id="{99CDFD6D-A114-4E7C-8249-796D87BEEB93}"/>
              </a:ext>
            </a:extLst>
          </p:cNvPr>
          <p:cNvSpPr/>
          <p:nvPr/>
        </p:nvSpPr>
        <p:spPr>
          <a:xfrm rot="2654683">
            <a:off x="1843951" y="4422612"/>
            <a:ext cx="388528" cy="162404"/>
          </a:xfrm>
          <a:prstGeom prst="ellipse">
            <a:avLst/>
          </a:prstGeom>
          <a:gradFill flip="none" rotWithShape="1">
            <a:gsLst>
              <a:gs pos="0">
                <a:schemeClr val="tx1">
                  <a:lumMod val="95000"/>
                  <a:lumOff val="5000"/>
                </a:schemeClr>
              </a:gs>
              <a:gs pos="100000">
                <a:schemeClr val="tx1">
                  <a:lumMod val="95000"/>
                  <a:lumOff val="5000"/>
                  <a:alpha val="0"/>
                </a:scheme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9" name="Freeform 30">
            <a:extLst>
              <a:ext uri="{FF2B5EF4-FFF2-40B4-BE49-F238E27FC236}">
                <a16:creationId xmlns:a16="http://schemas.microsoft.com/office/drawing/2014/main" id="{AE184F2E-3566-44A3-8F6E-EF080192A043}"/>
              </a:ext>
            </a:extLst>
          </p:cNvPr>
          <p:cNvSpPr>
            <a:spLocks/>
          </p:cNvSpPr>
          <p:nvPr/>
        </p:nvSpPr>
        <p:spPr bwMode="auto">
          <a:xfrm>
            <a:off x="809536" y="3193610"/>
            <a:ext cx="1284288" cy="2166938"/>
          </a:xfrm>
          <a:custGeom>
            <a:avLst/>
            <a:gdLst>
              <a:gd name="T0" fmla="*/ 367 w 735"/>
              <a:gd name="T1" fmla="*/ 1241 h 1241"/>
              <a:gd name="T2" fmla="*/ 0 w 735"/>
              <a:gd name="T3" fmla="*/ 874 h 1241"/>
              <a:gd name="T4" fmla="*/ 367 w 735"/>
              <a:gd name="T5" fmla="*/ 506 h 1241"/>
              <a:gd name="T6" fmla="*/ 629 w 735"/>
              <a:gd name="T7" fmla="*/ 615 h 1241"/>
              <a:gd name="T8" fmla="*/ 572 w 735"/>
              <a:gd name="T9" fmla="*/ 672 h 1241"/>
              <a:gd name="T10" fmla="*/ 367 w 735"/>
              <a:gd name="T11" fmla="*/ 586 h 1241"/>
              <a:gd name="T12" fmla="*/ 80 w 735"/>
              <a:gd name="T13" fmla="*/ 874 h 1241"/>
              <a:gd name="T14" fmla="*/ 367 w 735"/>
              <a:gd name="T15" fmla="*/ 1161 h 1241"/>
              <a:gd name="T16" fmla="*/ 655 w 735"/>
              <a:gd name="T17" fmla="*/ 874 h 1241"/>
              <a:gd name="T18" fmla="*/ 655 w 735"/>
              <a:gd name="T19" fmla="*/ 0 h 1241"/>
              <a:gd name="T20" fmla="*/ 735 w 735"/>
              <a:gd name="T21" fmla="*/ 0 h 1241"/>
              <a:gd name="T22" fmla="*/ 735 w 735"/>
              <a:gd name="T23" fmla="*/ 874 h 1241"/>
              <a:gd name="T24" fmla="*/ 367 w 735"/>
              <a:gd name="T25"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5" h="1241">
                <a:moveTo>
                  <a:pt x="367" y="1241"/>
                </a:moveTo>
                <a:cubicBezTo>
                  <a:pt x="165" y="1241"/>
                  <a:pt x="0" y="1077"/>
                  <a:pt x="0" y="874"/>
                </a:cubicBezTo>
                <a:cubicBezTo>
                  <a:pt x="0" y="671"/>
                  <a:pt x="165" y="506"/>
                  <a:pt x="367" y="506"/>
                </a:cubicBezTo>
                <a:cubicBezTo>
                  <a:pt x="466" y="506"/>
                  <a:pt x="559" y="545"/>
                  <a:pt x="629" y="615"/>
                </a:cubicBezTo>
                <a:cubicBezTo>
                  <a:pt x="572" y="672"/>
                  <a:pt x="572" y="672"/>
                  <a:pt x="572" y="672"/>
                </a:cubicBezTo>
                <a:cubicBezTo>
                  <a:pt x="517" y="617"/>
                  <a:pt x="445" y="586"/>
                  <a:pt x="367" y="586"/>
                </a:cubicBezTo>
                <a:cubicBezTo>
                  <a:pt x="209" y="586"/>
                  <a:pt x="80" y="715"/>
                  <a:pt x="80" y="874"/>
                </a:cubicBezTo>
                <a:cubicBezTo>
                  <a:pt x="80" y="1032"/>
                  <a:pt x="209" y="1161"/>
                  <a:pt x="367" y="1161"/>
                </a:cubicBezTo>
                <a:cubicBezTo>
                  <a:pt x="526" y="1161"/>
                  <a:pt x="655" y="1032"/>
                  <a:pt x="655" y="874"/>
                </a:cubicBezTo>
                <a:cubicBezTo>
                  <a:pt x="655" y="0"/>
                  <a:pt x="655" y="0"/>
                  <a:pt x="655" y="0"/>
                </a:cubicBezTo>
                <a:cubicBezTo>
                  <a:pt x="735" y="0"/>
                  <a:pt x="735" y="0"/>
                  <a:pt x="735" y="0"/>
                </a:cubicBezTo>
                <a:cubicBezTo>
                  <a:pt x="735" y="874"/>
                  <a:pt x="735" y="874"/>
                  <a:pt x="735" y="874"/>
                </a:cubicBezTo>
                <a:cubicBezTo>
                  <a:pt x="735" y="1077"/>
                  <a:pt x="570" y="1241"/>
                  <a:pt x="367" y="1241"/>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70" name="Oval 69">
            <a:extLst>
              <a:ext uri="{FF2B5EF4-FFF2-40B4-BE49-F238E27FC236}">
                <a16:creationId xmlns:a16="http://schemas.microsoft.com/office/drawing/2014/main" id="{B4541150-58D1-483F-B375-582B472B1394}"/>
              </a:ext>
            </a:extLst>
          </p:cNvPr>
          <p:cNvSpPr/>
          <p:nvPr/>
        </p:nvSpPr>
        <p:spPr>
          <a:xfrm rot="5400000">
            <a:off x="1828396" y="3119435"/>
            <a:ext cx="388528" cy="162404"/>
          </a:xfrm>
          <a:prstGeom prst="ellipse">
            <a:avLst/>
          </a:prstGeom>
          <a:gradFill flip="none" rotWithShape="1">
            <a:gsLst>
              <a:gs pos="0">
                <a:schemeClr val="tx1">
                  <a:lumMod val="95000"/>
                  <a:lumOff val="5000"/>
                </a:schemeClr>
              </a:gs>
              <a:gs pos="100000">
                <a:schemeClr val="tx1">
                  <a:lumMod val="95000"/>
                  <a:lumOff val="5000"/>
                  <a:alpha val="0"/>
                </a:scheme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1" name="Freeform 24">
            <a:extLst>
              <a:ext uri="{FF2B5EF4-FFF2-40B4-BE49-F238E27FC236}">
                <a16:creationId xmlns:a16="http://schemas.microsoft.com/office/drawing/2014/main" id="{F387F6CD-3461-4A2C-8E16-FABB0C9CC48F}"/>
              </a:ext>
            </a:extLst>
          </p:cNvPr>
          <p:cNvSpPr>
            <a:spLocks/>
          </p:cNvSpPr>
          <p:nvPr/>
        </p:nvSpPr>
        <p:spPr bwMode="auto">
          <a:xfrm>
            <a:off x="809536" y="2229998"/>
            <a:ext cx="2179638" cy="1370013"/>
          </a:xfrm>
          <a:custGeom>
            <a:avLst/>
            <a:gdLst>
              <a:gd name="T0" fmla="*/ 367 w 1248"/>
              <a:gd name="T1" fmla="*/ 785 h 785"/>
              <a:gd name="T2" fmla="*/ 0 w 1248"/>
              <a:gd name="T3" fmla="*/ 418 h 785"/>
              <a:gd name="T4" fmla="*/ 367 w 1248"/>
              <a:gd name="T5" fmla="*/ 50 h 785"/>
              <a:gd name="T6" fmla="*/ 735 w 1248"/>
              <a:gd name="T7" fmla="*/ 418 h 785"/>
              <a:gd name="T8" fmla="*/ 655 w 1248"/>
              <a:gd name="T9" fmla="*/ 418 h 785"/>
              <a:gd name="T10" fmla="*/ 367 w 1248"/>
              <a:gd name="T11" fmla="*/ 130 h 785"/>
              <a:gd name="T12" fmla="*/ 80 w 1248"/>
              <a:gd name="T13" fmla="*/ 418 h 785"/>
              <a:gd name="T14" fmla="*/ 367 w 1248"/>
              <a:gd name="T15" fmla="*/ 705 h 785"/>
              <a:gd name="T16" fmla="*/ 567 w 1248"/>
              <a:gd name="T17" fmla="*/ 624 h 785"/>
              <a:gd name="T18" fmla="*/ 1191 w 1248"/>
              <a:gd name="T19" fmla="*/ 0 h 785"/>
              <a:gd name="T20" fmla="*/ 1248 w 1248"/>
              <a:gd name="T21" fmla="*/ 57 h 785"/>
              <a:gd name="T22" fmla="*/ 623 w 1248"/>
              <a:gd name="T23" fmla="*/ 681 h 785"/>
              <a:gd name="T24" fmla="*/ 367 w 1248"/>
              <a:gd name="T25"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8" h="785">
                <a:moveTo>
                  <a:pt x="367" y="785"/>
                </a:moveTo>
                <a:cubicBezTo>
                  <a:pt x="165" y="785"/>
                  <a:pt x="0" y="620"/>
                  <a:pt x="0" y="418"/>
                </a:cubicBezTo>
                <a:cubicBezTo>
                  <a:pt x="0" y="215"/>
                  <a:pt x="165" y="50"/>
                  <a:pt x="367" y="50"/>
                </a:cubicBezTo>
                <a:cubicBezTo>
                  <a:pt x="570" y="50"/>
                  <a:pt x="735" y="215"/>
                  <a:pt x="735" y="418"/>
                </a:cubicBezTo>
                <a:cubicBezTo>
                  <a:pt x="655" y="418"/>
                  <a:pt x="655" y="418"/>
                  <a:pt x="655" y="418"/>
                </a:cubicBezTo>
                <a:cubicBezTo>
                  <a:pt x="655" y="259"/>
                  <a:pt x="526" y="130"/>
                  <a:pt x="367" y="130"/>
                </a:cubicBezTo>
                <a:cubicBezTo>
                  <a:pt x="209" y="130"/>
                  <a:pt x="80" y="259"/>
                  <a:pt x="80" y="418"/>
                </a:cubicBezTo>
                <a:cubicBezTo>
                  <a:pt x="80" y="576"/>
                  <a:pt x="209" y="705"/>
                  <a:pt x="367" y="705"/>
                </a:cubicBezTo>
                <a:cubicBezTo>
                  <a:pt x="443" y="705"/>
                  <a:pt x="514" y="676"/>
                  <a:pt x="567" y="624"/>
                </a:cubicBezTo>
                <a:cubicBezTo>
                  <a:pt x="1191" y="0"/>
                  <a:pt x="1191" y="0"/>
                  <a:pt x="1191" y="0"/>
                </a:cubicBezTo>
                <a:cubicBezTo>
                  <a:pt x="1248" y="57"/>
                  <a:pt x="1248" y="57"/>
                  <a:pt x="1248" y="57"/>
                </a:cubicBezTo>
                <a:cubicBezTo>
                  <a:pt x="623" y="681"/>
                  <a:pt x="623" y="681"/>
                  <a:pt x="623" y="681"/>
                </a:cubicBezTo>
                <a:cubicBezTo>
                  <a:pt x="554" y="748"/>
                  <a:pt x="464" y="785"/>
                  <a:pt x="367" y="78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IN"/>
          </a:p>
        </p:txBody>
      </p:sp>
      <p:sp>
        <p:nvSpPr>
          <p:cNvPr id="72" name="Oval 71">
            <a:extLst>
              <a:ext uri="{FF2B5EF4-FFF2-40B4-BE49-F238E27FC236}">
                <a16:creationId xmlns:a16="http://schemas.microsoft.com/office/drawing/2014/main" id="{B8883754-5D59-4791-9292-53C0CAB9DCAF}"/>
              </a:ext>
            </a:extLst>
          </p:cNvPr>
          <p:cNvSpPr/>
          <p:nvPr/>
        </p:nvSpPr>
        <p:spPr>
          <a:xfrm rot="8121012">
            <a:off x="2761902" y="2194577"/>
            <a:ext cx="388528" cy="157310"/>
          </a:xfrm>
          <a:prstGeom prst="ellipse">
            <a:avLst/>
          </a:prstGeom>
          <a:gradFill flip="none" rotWithShape="1">
            <a:gsLst>
              <a:gs pos="0">
                <a:schemeClr val="tx1">
                  <a:lumMod val="95000"/>
                  <a:lumOff val="5000"/>
                </a:schemeClr>
              </a:gs>
              <a:gs pos="100000">
                <a:schemeClr val="tx1">
                  <a:lumMod val="95000"/>
                  <a:lumOff val="5000"/>
                  <a:alpha val="0"/>
                </a:scheme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3" name="Freeform: Shape 72">
            <a:extLst>
              <a:ext uri="{FF2B5EF4-FFF2-40B4-BE49-F238E27FC236}">
                <a16:creationId xmlns:a16="http://schemas.microsoft.com/office/drawing/2014/main" id="{E480517C-59A4-45CC-9CBF-0857F4D3AF57}"/>
              </a:ext>
            </a:extLst>
          </p:cNvPr>
          <p:cNvSpPr/>
          <p:nvPr/>
        </p:nvSpPr>
        <p:spPr>
          <a:xfrm>
            <a:off x="2060487" y="1064773"/>
            <a:ext cx="2141573" cy="1284288"/>
          </a:xfrm>
          <a:custGeom>
            <a:avLst/>
            <a:gdLst>
              <a:gd name="connsiteX0" fmla="*/ 642783 w 2141573"/>
              <a:gd name="connsiteY0" fmla="*/ 0 h 1284288"/>
              <a:gd name="connsiteX1" fmla="*/ 1285566 w 2141573"/>
              <a:gd name="connsiteY1" fmla="*/ 643018 h 1284288"/>
              <a:gd name="connsiteX2" fmla="*/ 1070723 w 2141573"/>
              <a:gd name="connsiteY2" fmla="*/ 1121786 h 1284288"/>
              <a:gd name="connsiteX3" fmla="*/ 976401 w 2141573"/>
              <a:gd name="connsiteY3" fmla="*/ 1016946 h 1284288"/>
              <a:gd name="connsiteX4" fmla="*/ 1145830 w 2141573"/>
              <a:gd name="connsiteY4" fmla="*/ 643018 h 1284288"/>
              <a:gd name="connsiteX5" fmla="*/ 642783 w 2141573"/>
              <a:gd name="connsiteY5" fmla="*/ 139786 h 1284288"/>
              <a:gd name="connsiteX6" fmla="*/ 139735 w 2141573"/>
              <a:gd name="connsiteY6" fmla="*/ 643018 h 1284288"/>
              <a:gd name="connsiteX7" fmla="*/ 642783 w 2141573"/>
              <a:gd name="connsiteY7" fmla="*/ 1144501 h 1284288"/>
              <a:gd name="connsiteX8" fmla="*/ 1881188 w 2141573"/>
              <a:gd name="connsiteY8" fmla="*/ 1144501 h 1284288"/>
              <a:gd name="connsiteX9" fmla="*/ 1881188 w 2141573"/>
              <a:gd name="connsiteY9" fmla="*/ 1144587 h 1284288"/>
              <a:gd name="connsiteX10" fmla="*/ 2003912 w 2141573"/>
              <a:gd name="connsiteY10" fmla="*/ 1144587 h 1284288"/>
              <a:gd name="connsiteX11" fmla="*/ 2141573 w 2141573"/>
              <a:gd name="connsiteY11" fmla="*/ 1284287 h 1284288"/>
              <a:gd name="connsiteX12" fmla="*/ 1881188 w 2141573"/>
              <a:gd name="connsiteY12" fmla="*/ 1284287 h 1284288"/>
              <a:gd name="connsiteX13" fmla="*/ 1881188 w 2141573"/>
              <a:gd name="connsiteY13" fmla="*/ 1284288 h 1284288"/>
              <a:gd name="connsiteX14" fmla="*/ 642783 w 2141573"/>
              <a:gd name="connsiteY14" fmla="*/ 1284288 h 1284288"/>
              <a:gd name="connsiteX15" fmla="*/ 0 w 2141573"/>
              <a:gd name="connsiteY15" fmla="*/ 643018 h 1284288"/>
              <a:gd name="connsiteX16" fmla="*/ 642783 w 2141573"/>
              <a:gd name="connsiteY16" fmla="*/ 0 h 128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1573" h="1284288">
                <a:moveTo>
                  <a:pt x="642783" y="0"/>
                </a:moveTo>
                <a:cubicBezTo>
                  <a:pt x="997361" y="0"/>
                  <a:pt x="1285566" y="288310"/>
                  <a:pt x="1285566" y="643018"/>
                </a:cubicBezTo>
                <a:cubicBezTo>
                  <a:pt x="1285566" y="824740"/>
                  <a:pt x="1206965" y="999473"/>
                  <a:pt x="1070723" y="1121786"/>
                </a:cubicBezTo>
                <a:cubicBezTo>
                  <a:pt x="976401" y="1016946"/>
                  <a:pt x="976401" y="1016946"/>
                  <a:pt x="976401" y="1016946"/>
                </a:cubicBezTo>
                <a:cubicBezTo>
                  <a:pt x="1084696" y="922590"/>
                  <a:pt x="1145830" y="784551"/>
                  <a:pt x="1145830" y="643018"/>
                </a:cubicBezTo>
                <a:cubicBezTo>
                  <a:pt x="1145830" y="365192"/>
                  <a:pt x="920507" y="139786"/>
                  <a:pt x="642783" y="139786"/>
                </a:cubicBezTo>
                <a:cubicBezTo>
                  <a:pt x="365059" y="139786"/>
                  <a:pt x="139735" y="365192"/>
                  <a:pt x="139735" y="643018"/>
                </a:cubicBezTo>
                <a:cubicBezTo>
                  <a:pt x="139735" y="919096"/>
                  <a:pt x="365059" y="1144501"/>
                  <a:pt x="642783" y="1144501"/>
                </a:cubicBezTo>
                <a:cubicBezTo>
                  <a:pt x="1881188" y="1144501"/>
                  <a:pt x="1881188" y="1144501"/>
                  <a:pt x="1881188" y="1144501"/>
                </a:cubicBezTo>
                <a:lnTo>
                  <a:pt x="1881188" y="1144587"/>
                </a:lnTo>
                <a:lnTo>
                  <a:pt x="2003912" y="1144587"/>
                </a:lnTo>
                <a:lnTo>
                  <a:pt x="2141573" y="1284287"/>
                </a:lnTo>
                <a:lnTo>
                  <a:pt x="1881188" y="1284287"/>
                </a:lnTo>
                <a:lnTo>
                  <a:pt x="1881188" y="1284288"/>
                </a:lnTo>
                <a:cubicBezTo>
                  <a:pt x="642783" y="1284288"/>
                  <a:pt x="642783" y="1284288"/>
                  <a:pt x="642783" y="1284288"/>
                </a:cubicBezTo>
                <a:cubicBezTo>
                  <a:pt x="288204" y="1284288"/>
                  <a:pt x="0" y="995978"/>
                  <a:pt x="0" y="643018"/>
                </a:cubicBezTo>
                <a:cubicBezTo>
                  <a:pt x="0" y="288310"/>
                  <a:pt x="288204" y="0"/>
                  <a:pt x="642783"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76806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043545" cy="3139321"/>
          </a:xfrm>
          <a:prstGeom prst="rect">
            <a:avLst/>
          </a:prstGeom>
          <a:noFill/>
        </p:spPr>
        <p:txBody>
          <a:bodyPr wrap="square" rtlCol="0">
            <a:spAutoFit/>
          </a:bodyPr>
          <a:lstStyle/>
          <a:p>
            <a:pPr algn="just"/>
            <a:r>
              <a:rPr lang="en-US" b="0" i="0" dirty="0">
                <a:solidFill>
                  <a:srgbClr val="273239"/>
                </a:solidFill>
                <a:effectLst/>
                <a:latin typeface="Calibri (Body)"/>
              </a:rPr>
              <a:t>The Client-server model is a distributed application structure that partitions task or workload between the providers of a resource or service, called servers, and service requesters called clients.</a:t>
            </a:r>
          </a:p>
          <a:p>
            <a:pPr algn="just"/>
            <a:r>
              <a:rPr lang="en-US" b="0" i="0" dirty="0">
                <a:solidFill>
                  <a:srgbClr val="273239"/>
                </a:solidFill>
                <a:effectLst/>
                <a:latin typeface="Calibri (Body)"/>
              </a:rPr>
              <a:t>In the client-server architecture, when the client computer sends a request for data to the server through the internet, the server accepts the requested process and deliver the data packets requested back to the client. Clients do not share any of their resources. Examples of Client-Server Model are Email, World Wide Web, etc.</a:t>
            </a:r>
            <a:endParaRPr lang="en-US" dirty="0">
              <a:solidFill>
                <a:srgbClr val="273239"/>
              </a:solidFill>
              <a:latin typeface="Calibri (Body)"/>
            </a:endParaRPr>
          </a:p>
          <a:p>
            <a:pPr marL="285750" indent="-285750" algn="just" fontAlgn="base">
              <a:buFont typeface="Arial" panose="020B0604020202020204" pitchFamily="34" charset="0"/>
              <a:buChar char="•"/>
            </a:pPr>
            <a:r>
              <a:rPr lang="en-US" b="1" i="0" dirty="0">
                <a:solidFill>
                  <a:srgbClr val="273239"/>
                </a:solidFill>
                <a:effectLst/>
                <a:latin typeface="Calibri (Body)"/>
              </a:rPr>
              <a:t>Client:</a:t>
            </a:r>
            <a:r>
              <a:rPr lang="en-US" b="0" i="0" dirty="0">
                <a:solidFill>
                  <a:srgbClr val="273239"/>
                </a:solidFill>
                <a:effectLst/>
                <a:latin typeface="Calibri (Body)"/>
              </a:rPr>
              <a:t> When we talk the word </a:t>
            </a:r>
            <a:r>
              <a:rPr lang="en-US" b="1" i="0" dirty="0">
                <a:solidFill>
                  <a:srgbClr val="273239"/>
                </a:solidFill>
                <a:effectLst/>
                <a:latin typeface="Calibri (Body)"/>
              </a:rPr>
              <a:t>Client</a:t>
            </a:r>
            <a:r>
              <a:rPr lang="en-US" b="0" i="0" dirty="0">
                <a:solidFill>
                  <a:srgbClr val="273239"/>
                </a:solidFill>
                <a:effectLst/>
                <a:latin typeface="Calibri (Body)"/>
              </a:rPr>
              <a:t>, it mean to talk of a person or an organization using a particular service. Similarly in the digital world a </a:t>
            </a:r>
            <a:r>
              <a:rPr lang="en-US" b="1" i="0" dirty="0">
                <a:solidFill>
                  <a:srgbClr val="273239"/>
                </a:solidFill>
                <a:effectLst/>
                <a:latin typeface="Calibri (Body)"/>
              </a:rPr>
              <a:t>Client</a:t>
            </a:r>
            <a:r>
              <a:rPr lang="en-US" b="0" i="0" dirty="0">
                <a:solidFill>
                  <a:srgbClr val="273239"/>
                </a:solidFill>
                <a:effectLst/>
                <a:latin typeface="Calibri (Body)"/>
              </a:rPr>
              <a:t> is a computer (</a:t>
            </a:r>
            <a:r>
              <a:rPr lang="en-US" b="1" i="0" dirty="0">
                <a:solidFill>
                  <a:srgbClr val="273239"/>
                </a:solidFill>
                <a:effectLst/>
                <a:latin typeface="Calibri (Body)"/>
              </a:rPr>
              <a:t>Host</a:t>
            </a:r>
            <a:r>
              <a:rPr lang="en-US" b="0" i="0" dirty="0">
                <a:solidFill>
                  <a:srgbClr val="273239"/>
                </a:solidFill>
                <a:effectLst/>
                <a:latin typeface="Calibri (Body)"/>
              </a:rPr>
              <a:t>) i.e. capable of receiving information or using a particular service from the service providers (</a:t>
            </a:r>
            <a:r>
              <a:rPr lang="en-US" b="1" i="0" dirty="0">
                <a:solidFill>
                  <a:srgbClr val="273239"/>
                </a:solidFill>
                <a:effectLst/>
                <a:latin typeface="Calibri (Body)"/>
              </a:rPr>
              <a:t>Servers</a:t>
            </a:r>
            <a:r>
              <a:rPr lang="en-US" b="0" i="0" dirty="0">
                <a:solidFill>
                  <a:srgbClr val="273239"/>
                </a:solidFill>
                <a:effectLst/>
                <a:latin typeface="Calibri (Body)"/>
              </a:rPr>
              <a:t>).</a:t>
            </a:r>
          </a:p>
          <a:p>
            <a:pPr marL="285750" indent="-285750" algn="just" fontAlgn="base">
              <a:buFont typeface="Arial" panose="020B0604020202020204" pitchFamily="34" charset="0"/>
              <a:buChar char="•"/>
            </a:pPr>
            <a:r>
              <a:rPr lang="en-US" b="1" i="0" dirty="0">
                <a:solidFill>
                  <a:srgbClr val="273239"/>
                </a:solidFill>
                <a:effectLst/>
                <a:latin typeface="Calibri (Body)"/>
              </a:rPr>
              <a:t>Servers:</a:t>
            </a:r>
            <a:r>
              <a:rPr lang="en-US" b="0" i="0" dirty="0">
                <a:solidFill>
                  <a:srgbClr val="273239"/>
                </a:solidFill>
                <a:effectLst/>
                <a:latin typeface="Calibri (Body)"/>
              </a:rPr>
              <a:t> Similarly, when we talk the word </a:t>
            </a:r>
            <a:r>
              <a:rPr lang="en-US" b="1" i="0" dirty="0">
                <a:solidFill>
                  <a:srgbClr val="273239"/>
                </a:solidFill>
                <a:effectLst/>
                <a:latin typeface="Calibri (Body)"/>
              </a:rPr>
              <a:t>Servers</a:t>
            </a:r>
            <a:r>
              <a:rPr lang="en-US" b="0" i="0" dirty="0">
                <a:solidFill>
                  <a:srgbClr val="273239"/>
                </a:solidFill>
                <a:effectLst/>
                <a:latin typeface="Calibri (Body)"/>
              </a:rPr>
              <a:t>, It mean a person or medium that serves something. Similarly in this digital world a </a:t>
            </a:r>
            <a:r>
              <a:rPr lang="en-US" b="1" i="0" dirty="0">
                <a:solidFill>
                  <a:srgbClr val="273239"/>
                </a:solidFill>
                <a:effectLst/>
                <a:latin typeface="Calibri (Body)"/>
              </a:rPr>
              <a:t>Server</a:t>
            </a:r>
            <a:r>
              <a:rPr lang="en-US" b="0" i="0" dirty="0">
                <a:solidFill>
                  <a:srgbClr val="273239"/>
                </a:solidFill>
                <a:effectLst/>
                <a:latin typeface="Calibri (Body)"/>
              </a:rPr>
              <a:t> is a remote computer which provides information (data) or access to particular services.</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Rectangle 7">
            <a:extLst>
              <a:ext uri="{FF2B5EF4-FFF2-40B4-BE49-F238E27FC236}">
                <a16:creationId xmlns:a16="http://schemas.microsoft.com/office/drawing/2014/main" id="{CA9E786E-A463-4F91-A581-F51477DF0047}"/>
              </a:ext>
            </a:extLst>
          </p:cNvPr>
          <p:cNvSpPr/>
          <p:nvPr/>
        </p:nvSpPr>
        <p:spPr>
          <a:xfrm>
            <a:off x="1010888" y="4419145"/>
            <a:ext cx="2635515" cy="1209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Browser</a:t>
            </a:r>
          </a:p>
        </p:txBody>
      </p:sp>
      <p:sp>
        <p:nvSpPr>
          <p:cNvPr id="9" name="Rectangle 8">
            <a:extLst>
              <a:ext uri="{FF2B5EF4-FFF2-40B4-BE49-F238E27FC236}">
                <a16:creationId xmlns:a16="http://schemas.microsoft.com/office/drawing/2014/main" id="{393F4236-9EE7-4A09-A7B1-D35B5BFCCA64}"/>
              </a:ext>
            </a:extLst>
          </p:cNvPr>
          <p:cNvSpPr/>
          <p:nvPr/>
        </p:nvSpPr>
        <p:spPr>
          <a:xfrm>
            <a:off x="8116804" y="4469820"/>
            <a:ext cx="2364510" cy="960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0" name="Flowchart: Magnetic Disk 9">
            <a:extLst>
              <a:ext uri="{FF2B5EF4-FFF2-40B4-BE49-F238E27FC236}">
                <a16:creationId xmlns:a16="http://schemas.microsoft.com/office/drawing/2014/main" id="{6B4A5EBA-E268-4979-840B-0419C16AEBC6}"/>
              </a:ext>
            </a:extLst>
          </p:cNvPr>
          <p:cNvSpPr/>
          <p:nvPr/>
        </p:nvSpPr>
        <p:spPr>
          <a:xfrm>
            <a:off x="9991786" y="5264148"/>
            <a:ext cx="775855" cy="489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D73ED3A2-1542-4BB2-B832-AC43180D864C}"/>
              </a:ext>
            </a:extLst>
          </p:cNvPr>
          <p:cNvSpPr/>
          <p:nvPr/>
        </p:nvSpPr>
        <p:spPr>
          <a:xfrm>
            <a:off x="3720295" y="4419145"/>
            <a:ext cx="4172876" cy="530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3A0C4EC0-1999-4432-AF0B-DD3DA3BB24E0}"/>
              </a:ext>
            </a:extLst>
          </p:cNvPr>
          <p:cNvSpPr/>
          <p:nvPr/>
        </p:nvSpPr>
        <p:spPr>
          <a:xfrm>
            <a:off x="3646403" y="4996043"/>
            <a:ext cx="4320660" cy="5309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67425C9-CBB8-4C04-A86F-93F71DF77472}"/>
              </a:ext>
            </a:extLst>
          </p:cNvPr>
          <p:cNvSpPr txBox="1"/>
          <p:nvPr/>
        </p:nvSpPr>
        <p:spPr>
          <a:xfrm>
            <a:off x="1272658" y="5675040"/>
            <a:ext cx="2447637" cy="369332"/>
          </a:xfrm>
          <a:prstGeom prst="rect">
            <a:avLst/>
          </a:prstGeom>
          <a:noFill/>
        </p:spPr>
        <p:txBody>
          <a:bodyPr wrap="square" rtlCol="0">
            <a:spAutoFit/>
          </a:bodyPr>
          <a:lstStyle/>
          <a:p>
            <a:r>
              <a:rPr lang="en-US" dirty="0"/>
              <a:t>Client-Side Java Script</a:t>
            </a:r>
          </a:p>
        </p:txBody>
      </p:sp>
      <p:sp>
        <p:nvSpPr>
          <p:cNvPr id="14" name="Rectangle 13">
            <a:extLst>
              <a:ext uri="{FF2B5EF4-FFF2-40B4-BE49-F238E27FC236}">
                <a16:creationId xmlns:a16="http://schemas.microsoft.com/office/drawing/2014/main" id="{6F33B284-E3A3-41EE-BF4C-074CAEACAC03}"/>
              </a:ext>
            </a:extLst>
          </p:cNvPr>
          <p:cNvSpPr/>
          <p:nvPr/>
        </p:nvSpPr>
        <p:spPr>
          <a:xfrm>
            <a:off x="8421603" y="5527009"/>
            <a:ext cx="1496291" cy="489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JS</a:t>
            </a:r>
          </a:p>
        </p:txBody>
      </p:sp>
    </p:spTree>
    <p:extLst>
      <p:ext uri="{BB962C8B-B14F-4D97-AF65-F5344CB8AC3E}">
        <p14:creationId xmlns:p14="http://schemas.microsoft.com/office/powerpoint/2010/main" val="1764387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F8FA1C3E-18B4-47A4-AE03-BAE150413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99" y="4246394"/>
            <a:ext cx="4679004" cy="19885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416320"/>
          </a:xfrm>
          <a:prstGeom prst="rect">
            <a:avLst/>
          </a:prstGeom>
          <a:noFill/>
        </p:spPr>
        <p:txBody>
          <a:bodyPr wrap="square" rtlCol="0">
            <a:spAutoFit/>
          </a:bodyPr>
          <a:lstStyle/>
          <a:p>
            <a:pPr algn="just"/>
            <a:r>
              <a:rPr lang="en-US" b="1" i="0" dirty="0">
                <a:effectLst/>
              </a:rPr>
              <a:t>SAPUI5 (SAP user interface for HTML5)</a:t>
            </a:r>
            <a:r>
              <a:rPr lang="en-US" b="0" i="0" dirty="0">
                <a:effectLst/>
              </a:rPr>
              <a:t> or </a:t>
            </a:r>
            <a:r>
              <a:rPr lang="en-US" b="1" i="0" dirty="0">
                <a:effectLst/>
              </a:rPr>
              <a:t>Open UI5</a:t>
            </a:r>
            <a:r>
              <a:rPr lang="en-US" b="0" i="0" dirty="0">
                <a:effectLst/>
              </a:rPr>
              <a:t>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1" dirty="0"/>
          </a:p>
          <a:p>
            <a:pPr algn="just"/>
            <a:r>
              <a:rPr lang="en-US" b="1" dirty="0"/>
              <a:t>Framework: - </a:t>
            </a:r>
            <a:r>
              <a:rPr lang="en-US" b="0" i="0" dirty="0">
                <a:effectLst/>
              </a:rPr>
              <a:t>A framework, or software framework, is a platform for developing software </a:t>
            </a:r>
            <a:r>
              <a:rPr lang="en-US" b="0" i="0" u="none" strike="noStrike" dirty="0">
                <a:effectLst/>
              </a:rPr>
              <a:t>applications</a:t>
            </a:r>
            <a:r>
              <a:rPr lang="en-US" b="0" i="0" dirty="0">
                <a:effectLst/>
              </a:rPr>
              <a:t>. It provides a foundation on which software developers can build programs for a specific </a:t>
            </a:r>
            <a:r>
              <a:rPr lang="en-US" b="0" i="0" strike="noStrike" dirty="0">
                <a:effectLst/>
              </a:rPr>
              <a:t>platform</a:t>
            </a:r>
            <a:r>
              <a:rPr lang="en-US" b="0" i="0" dirty="0">
                <a:effectLst/>
              </a:rPr>
              <a:t>.</a:t>
            </a:r>
          </a:p>
          <a:p>
            <a:pPr marL="285750" indent="-285750" algn="just">
              <a:buFont typeface="Wingdings" panose="05000000000000000000" pitchFamily="2" charset="2"/>
              <a:buChar char="§"/>
            </a:pPr>
            <a:r>
              <a:rPr lang="en-US" dirty="0"/>
              <a:t>A</a:t>
            </a:r>
            <a:r>
              <a:rPr lang="en-US" b="0" i="0" dirty="0">
                <a:effectLst/>
              </a:rPr>
              <a:t> framework may include predefined </a:t>
            </a:r>
            <a:r>
              <a:rPr lang="en-US" b="0" i="0" u="none" strike="noStrike" dirty="0">
                <a:effectLst/>
              </a:rPr>
              <a:t>classes</a:t>
            </a:r>
            <a:r>
              <a:rPr lang="en-US" b="0" i="0" dirty="0">
                <a:effectLst/>
              </a:rPr>
              <a:t> and </a:t>
            </a:r>
            <a:r>
              <a:rPr lang="en-US" b="0" i="0" u="none" strike="noStrike" dirty="0">
                <a:effectLst/>
              </a:rPr>
              <a:t>functions</a:t>
            </a:r>
            <a:r>
              <a:rPr lang="en-US" b="0" i="0" dirty="0">
                <a:effectLst/>
              </a:rPr>
              <a:t> that can be used to process </a:t>
            </a:r>
            <a:r>
              <a:rPr lang="en-US" b="0" i="0" u="none" strike="noStrike" dirty="0">
                <a:effectLst/>
              </a:rPr>
              <a:t>input</a:t>
            </a:r>
            <a:r>
              <a:rPr lang="en-US" b="0" i="0" dirty="0">
                <a:effectLst/>
              </a:rPr>
              <a:t>, manage hardware devices, and interact with </a:t>
            </a:r>
            <a:r>
              <a:rPr lang="en-US" b="0" i="0" u="none" strike="noStrike" dirty="0">
                <a:effectLst/>
              </a:rPr>
              <a:t>system software</a:t>
            </a:r>
            <a:r>
              <a:rPr lang="en-US" b="0" i="0" dirty="0">
                <a:effectLst/>
              </a:rPr>
              <a:t>.</a:t>
            </a:r>
          </a:p>
          <a:p>
            <a:pPr marL="285750" indent="-285750" algn="just">
              <a:buFont typeface="Wingdings" panose="05000000000000000000" pitchFamily="2" charset="2"/>
              <a:buChar char="§"/>
            </a:pPr>
            <a:r>
              <a:rPr lang="en-US" b="1" dirty="0"/>
              <a:t>Library</a:t>
            </a:r>
            <a:r>
              <a:rPr lang="en-US" dirty="0"/>
              <a:t>: - A collection of Classes.</a:t>
            </a:r>
          </a:p>
          <a:p>
            <a:pPr marL="285750" indent="-285750" algn="just">
              <a:buFont typeface="Wingdings" panose="05000000000000000000" pitchFamily="2" charset="2"/>
              <a:buChar char="§"/>
            </a:pPr>
            <a:r>
              <a:rPr lang="en-US" b="1" dirty="0"/>
              <a:t>Classes: - </a:t>
            </a:r>
            <a:r>
              <a:rPr lang="en-US" dirty="0"/>
              <a:t>Collection of methods, Attributes, Events</a:t>
            </a:r>
            <a:r>
              <a:rPr lang="en-US" b="1" dirty="0"/>
              <a:t>.</a:t>
            </a:r>
            <a:endParaRPr lang="en-US" dirty="0"/>
          </a:p>
        </p:txBody>
      </p:sp>
      <p:pic>
        <p:nvPicPr>
          <p:cNvPr id="18" name="Picture 6">
            <a:extLst>
              <a:ext uri="{FF2B5EF4-FFF2-40B4-BE49-F238E27FC236}">
                <a16:creationId xmlns:a16="http://schemas.microsoft.com/office/drawing/2014/main" id="{F7279439-3B0A-4D44-A862-A5D3FC2FAF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4764" y="3537595"/>
            <a:ext cx="4086638" cy="1798154"/>
          </a:xfrm>
          <a:prstGeom prst="rect">
            <a:avLst/>
          </a:prstGeom>
          <a:noFill/>
          <a:extLst>
            <a:ext uri="{909E8E84-426E-40DD-AFC4-6F175D3DCCD1}">
              <a14:hiddenFill xmlns:a14="http://schemas.microsoft.com/office/drawing/2010/main">
                <a:solidFill>
                  <a:srgbClr val="FFFFFF"/>
                </a:solidFill>
              </a14:hiddenFill>
            </a:ext>
          </a:extLst>
        </p:spPr>
      </p:pic>
      <p:sp>
        <p:nvSpPr>
          <p:cNvPr id="22" name="Footer Placeholder 45">
            <a:extLst>
              <a:ext uri="{FF2B5EF4-FFF2-40B4-BE49-F238E27FC236}">
                <a16:creationId xmlns:a16="http://schemas.microsoft.com/office/drawing/2014/main" id="{B9A6873E-EDF2-4FDD-9627-3CC933E07ED4}"/>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715357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Responsive Web Design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i="0" dirty="0">
                <a:solidFill>
                  <a:srgbClr val="202124"/>
                </a:solidFill>
                <a:effectLst/>
              </a:rPr>
              <a:t>Responsive web design </a:t>
            </a:r>
            <a:r>
              <a:rPr lang="en-US" b="0" i="0" dirty="0">
                <a:solidFill>
                  <a:srgbClr val="202124"/>
                </a:solidFill>
                <a:effectLst/>
              </a:rPr>
              <a:t>(RWD) is </a:t>
            </a:r>
            <a:r>
              <a:rPr lang="en-US" b="1" i="0" dirty="0">
                <a:solidFill>
                  <a:srgbClr val="202124"/>
                </a:solidFill>
                <a:effectLst/>
              </a:rPr>
              <a:t>a web development approach that creates dynamic changes to the appearance of a web application</a:t>
            </a:r>
            <a:r>
              <a:rPr lang="en-US" b="0" i="0" dirty="0">
                <a:solidFill>
                  <a:srgbClr val="202124"/>
                </a:solidFill>
                <a:effectLst/>
              </a:rPr>
              <a:t>, depending on the screen size and orientation of the device being used to view it.</a:t>
            </a:r>
          </a:p>
          <a:p>
            <a:pPr marL="285750" indent="-285750" algn="just">
              <a:buFont typeface="Arial" panose="020B0604020202020204" pitchFamily="34" charset="0"/>
              <a:buChar char="•"/>
            </a:pPr>
            <a:r>
              <a:rPr lang="en-US" b="0" i="0" dirty="0">
                <a:solidFill>
                  <a:srgbClr val="000000"/>
                </a:solidFill>
                <a:effectLst/>
              </a:rPr>
              <a:t>Responsive Web Design is about using HTML and CSS to automatically resize, hide, shrink, or enlarge, a website, to make it look good on all devices (desktops, tablets, and phones).</a:t>
            </a:r>
          </a:p>
          <a:p>
            <a:pPr algn="just"/>
            <a:endParaRPr lang="en-US" dirty="0">
              <a:solidFill>
                <a:srgbClr val="000000"/>
              </a:solidFill>
            </a:endParaRPr>
          </a:p>
          <a:p>
            <a:pPr algn="just"/>
            <a:r>
              <a:rPr lang="en-US" dirty="0">
                <a:solidFill>
                  <a:srgbClr val="000000"/>
                </a:solidFill>
              </a:rPr>
              <a:t>Now a days, all the frameworks are designed to adept the UI according to the screen size of the device.</a:t>
            </a:r>
            <a:endParaRPr lang="en-US" sz="1800" dirty="0"/>
          </a:p>
        </p:txBody>
      </p:sp>
      <p:pic>
        <p:nvPicPr>
          <p:cNvPr id="7" name="Picture 4">
            <a:extLst>
              <a:ext uri="{FF2B5EF4-FFF2-40B4-BE49-F238E27FC236}">
                <a16:creationId xmlns:a16="http://schemas.microsoft.com/office/drawing/2014/main" id="{0C960924-C369-4728-90DF-BF3AFF929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227" y="2931046"/>
            <a:ext cx="5659987" cy="3195154"/>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CE557C27-B974-4971-A4B3-124BF0FF8CCC}"/>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30437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UI5 Framework </a:t>
            </a:r>
          </a:p>
        </p:txBody>
      </p:sp>
      <p:sp>
        <p:nvSpPr>
          <p:cNvPr id="7" name="Footer Placeholder 45">
            <a:extLst>
              <a:ext uri="{FF2B5EF4-FFF2-40B4-BE49-F238E27FC236}">
                <a16:creationId xmlns:a16="http://schemas.microsoft.com/office/drawing/2014/main" id="{63973E75-4B63-415B-91A4-49784A634DE6}"/>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2" name="Group 1">
            <a:extLst>
              <a:ext uri="{FF2B5EF4-FFF2-40B4-BE49-F238E27FC236}">
                <a16:creationId xmlns:a16="http://schemas.microsoft.com/office/drawing/2014/main" id="{F72DAAA3-7B6A-45DD-924D-72ACBD05099E}"/>
              </a:ext>
            </a:extLst>
          </p:cNvPr>
          <p:cNvGrpSpPr/>
          <p:nvPr/>
        </p:nvGrpSpPr>
        <p:grpSpPr>
          <a:xfrm>
            <a:off x="471981" y="1730829"/>
            <a:ext cx="10607824" cy="4347007"/>
            <a:chOff x="1091444" y="1616251"/>
            <a:chExt cx="9924298" cy="3532177"/>
          </a:xfrm>
        </p:grpSpPr>
        <p:sp>
          <p:nvSpPr>
            <p:cNvPr id="24" name="Rectangle 23">
              <a:extLst>
                <a:ext uri="{FF2B5EF4-FFF2-40B4-BE49-F238E27FC236}">
                  <a16:creationId xmlns:a16="http://schemas.microsoft.com/office/drawing/2014/main" id="{9C8F8339-3619-42EB-884E-14BE8C867310}"/>
                </a:ext>
              </a:extLst>
            </p:cNvPr>
            <p:cNvSpPr/>
            <p:nvPr/>
          </p:nvSpPr>
          <p:spPr>
            <a:xfrm>
              <a:off x="1603884" y="3164441"/>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SAP UI5 Design Time Component</a:t>
              </a:r>
            </a:p>
            <a:p>
              <a:pPr algn="ctr"/>
              <a:endParaRPr lang="en-US" dirty="0"/>
            </a:p>
            <a:p>
              <a:pPr algn="ctr"/>
              <a:endParaRPr lang="en-US" dirty="0"/>
            </a:p>
            <a:p>
              <a:pPr algn="ctr"/>
              <a:endParaRPr lang="en-US" dirty="0"/>
            </a:p>
          </p:txBody>
        </p:sp>
        <p:sp>
          <p:nvSpPr>
            <p:cNvPr id="25" name="Rectangle 24">
              <a:extLst>
                <a:ext uri="{FF2B5EF4-FFF2-40B4-BE49-F238E27FC236}">
                  <a16:creationId xmlns:a16="http://schemas.microsoft.com/office/drawing/2014/main" id="{A55CBB7A-D844-4268-A5F3-E37B183EC223}"/>
                </a:ext>
              </a:extLst>
            </p:cNvPr>
            <p:cNvSpPr/>
            <p:nvPr/>
          </p:nvSpPr>
          <p:spPr>
            <a:xfrm>
              <a:off x="6212396" y="3164441"/>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SAPUI5 Runtime Component</a:t>
              </a:r>
            </a:p>
            <a:p>
              <a:pPr algn="ctr"/>
              <a:endParaRPr lang="en-US" sz="1800" dirty="0"/>
            </a:p>
            <a:p>
              <a:pPr algn="ctr"/>
              <a:endParaRPr lang="en-US" sz="1800" dirty="0"/>
            </a:p>
          </p:txBody>
        </p:sp>
        <p:sp>
          <p:nvSpPr>
            <p:cNvPr id="26" name="Rectangle 25">
              <a:extLst>
                <a:ext uri="{FF2B5EF4-FFF2-40B4-BE49-F238E27FC236}">
                  <a16:creationId xmlns:a16="http://schemas.microsoft.com/office/drawing/2014/main" id="{FF10840D-0A01-439B-A138-1DFB33EBAA09}"/>
                </a:ext>
              </a:extLst>
            </p:cNvPr>
            <p:cNvSpPr/>
            <p:nvPr/>
          </p:nvSpPr>
          <p:spPr>
            <a:xfrm>
              <a:off x="2387588" y="478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HTML5</a:t>
              </a:r>
            </a:p>
          </p:txBody>
        </p:sp>
        <p:sp>
          <p:nvSpPr>
            <p:cNvPr id="27" name="Rectangle 26">
              <a:extLst>
                <a:ext uri="{FF2B5EF4-FFF2-40B4-BE49-F238E27FC236}">
                  <a16:creationId xmlns:a16="http://schemas.microsoft.com/office/drawing/2014/main" id="{2907A026-16D5-4379-A621-0C385F5BA9B5}"/>
                </a:ext>
              </a:extLst>
            </p:cNvPr>
            <p:cNvSpPr/>
            <p:nvPr/>
          </p:nvSpPr>
          <p:spPr>
            <a:xfrm>
              <a:off x="3908140"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CSS</a:t>
              </a:r>
            </a:p>
          </p:txBody>
        </p:sp>
        <p:sp>
          <p:nvSpPr>
            <p:cNvPr id="28" name="Rectangle 27">
              <a:extLst>
                <a:ext uri="{FF2B5EF4-FFF2-40B4-BE49-F238E27FC236}">
                  <a16:creationId xmlns:a16="http://schemas.microsoft.com/office/drawing/2014/main" id="{6A3821E5-0ED0-4B20-B72E-FA3C84C2E83E}"/>
                </a:ext>
              </a:extLst>
            </p:cNvPr>
            <p:cNvSpPr/>
            <p:nvPr/>
          </p:nvSpPr>
          <p:spPr>
            <a:xfrm>
              <a:off x="5483932"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JS</a:t>
              </a:r>
            </a:p>
          </p:txBody>
        </p:sp>
        <p:sp>
          <p:nvSpPr>
            <p:cNvPr id="29" name="Rectangle 28">
              <a:extLst>
                <a:ext uri="{FF2B5EF4-FFF2-40B4-BE49-F238E27FC236}">
                  <a16:creationId xmlns:a16="http://schemas.microsoft.com/office/drawing/2014/main" id="{8833FC41-A057-492E-939C-C1FA3D4B551A}"/>
                </a:ext>
              </a:extLst>
            </p:cNvPr>
            <p:cNvSpPr/>
            <p:nvPr/>
          </p:nvSpPr>
          <p:spPr>
            <a:xfrm>
              <a:off x="7077608"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jQuery</a:t>
              </a:r>
            </a:p>
          </p:txBody>
        </p:sp>
        <p:sp>
          <p:nvSpPr>
            <p:cNvPr id="30" name="Rectangle 29">
              <a:extLst>
                <a:ext uri="{FF2B5EF4-FFF2-40B4-BE49-F238E27FC236}">
                  <a16:creationId xmlns:a16="http://schemas.microsoft.com/office/drawing/2014/main" id="{041A92B4-8B1F-4DBB-8B81-D8F54EE47475}"/>
                </a:ext>
              </a:extLst>
            </p:cNvPr>
            <p:cNvSpPr/>
            <p:nvPr/>
          </p:nvSpPr>
          <p:spPr>
            <a:xfrm>
              <a:off x="1766352" y="4279456"/>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sap.ui.core</a:t>
              </a:r>
            </a:p>
          </p:txBody>
        </p:sp>
        <p:sp>
          <p:nvSpPr>
            <p:cNvPr id="31" name="Rectangle 30">
              <a:extLst>
                <a:ext uri="{FF2B5EF4-FFF2-40B4-BE49-F238E27FC236}">
                  <a16:creationId xmlns:a16="http://schemas.microsoft.com/office/drawing/2014/main" id="{A5F6CB31-22AF-4C2E-8DCC-9DB459EE2766}"/>
                </a:ext>
              </a:extLst>
            </p:cNvPr>
            <p:cNvSpPr/>
            <p:nvPr/>
          </p:nvSpPr>
          <p:spPr>
            <a:xfrm>
              <a:off x="3204828" y="4279456"/>
              <a:ext cx="1361452"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sap.ui.unified</a:t>
              </a:r>
            </a:p>
          </p:txBody>
        </p:sp>
        <p:sp>
          <p:nvSpPr>
            <p:cNvPr id="32" name="Rectangle 31">
              <a:extLst>
                <a:ext uri="{FF2B5EF4-FFF2-40B4-BE49-F238E27FC236}">
                  <a16:creationId xmlns:a16="http://schemas.microsoft.com/office/drawing/2014/main" id="{4B9CD24E-01A0-4E32-9CC1-8AE927C4A222}"/>
                </a:ext>
              </a:extLst>
            </p:cNvPr>
            <p:cNvSpPr/>
            <p:nvPr/>
          </p:nvSpPr>
          <p:spPr>
            <a:xfrm>
              <a:off x="4708612" y="4256835"/>
              <a:ext cx="1440158" cy="3106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sap.ui.core.mvc</a:t>
              </a:r>
            </a:p>
          </p:txBody>
        </p:sp>
        <p:sp>
          <p:nvSpPr>
            <p:cNvPr id="33" name="Rectangle 32">
              <a:extLst>
                <a:ext uri="{FF2B5EF4-FFF2-40B4-BE49-F238E27FC236}">
                  <a16:creationId xmlns:a16="http://schemas.microsoft.com/office/drawing/2014/main" id="{1BAC1370-0BC3-41D5-AF8D-07E1D64825BE}"/>
                </a:ext>
              </a:extLst>
            </p:cNvPr>
            <p:cNvSpPr/>
            <p:nvPr/>
          </p:nvSpPr>
          <p:spPr>
            <a:xfrm>
              <a:off x="2479732" y="358294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sap.m</a:t>
              </a:r>
            </a:p>
          </p:txBody>
        </p:sp>
        <p:sp>
          <p:nvSpPr>
            <p:cNvPr id="34" name="Rectangle 33">
              <a:extLst>
                <a:ext uri="{FF2B5EF4-FFF2-40B4-BE49-F238E27FC236}">
                  <a16:creationId xmlns:a16="http://schemas.microsoft.com/office/drawing/2014/main" id="{2DC47B80-D66F-4D87-A2D8-AE86A461A595}"/>
                </a:ext>
              </a:extLst>
            </p:cNvPr>
            <p:cNvSpPr/>
            <p:nvPr/>
          </p:nvSpPr>
          <p:spPr>
            <a:xfrm>
              <a:off x="2479732"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sap.ui.table</a:t>
              </a:r>
            </a:p>
          </p:txBody>
        </p:sp>
        <p:sp>
          <p:nvSpPr>
            <p:cNvPr id="35" name="Rectangle 34">
              <a:extLst>
                <a:ext uri="{FF2B5EF4-FFF2-40B4-BE49-F238E27FC236}">
                  <a16:creationId xmlns:a16="http://schemas.microsoft.com/office/drawing/2014/main" id="{53B7ABEF-AE5B-42E3-8BC7-5FA5252F13AF}"/>
                </a:ext>
              </a:extLst>
            </p:cNvPr>
            <p:cNvSpPr/>
            <p:nvPr/>
          </p:nvSpPr>
          <p:spPr>
            <a:xfrm>
              <a:off x="3910480" y="358457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sap.ui.comp</a:t>
              </a:r>
            </a:p>
          </p:txBody>
        </p:sp>
        <p:sp>
          <p:nvSpPr>
            <p:cNvPr id="36" name="Rectangle 35">
              <a:extLst>
                <a:ext uri="{FF2B5EF4-FFF2-40B4-BE49-F238E27FC236}">
                  <a16:creationId xmlns:a16="http://schemas.microsoft.com/office/drawing/2014/main" id="{5883C064-4BC1-4182-B961-666085D973DA}"/>
                </a:ext>
              </a:extLst>
            </p:cNvPr>
            <p:cNvSpPr/>
            <p:nvPr/>
          </p:nvSpPr>
          <p:spPr>
            <a:xfrm>
              <a:off x="3918208"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sap.ui.layout</a:t>
              </a:r>
            </a:p>
          </p:txBody>
        </p:sp>
        <p:sp>
          <p:nvSpPr>
            <p:cNvPr id="37" name="Rectangle 36">
              <a:extLst>
                <a:ext uri="{FF2B5EF4-FFF2-40B4-BE49-F238E27FC236}">
                  <a16:creationId xmlns:a16="http://schemas.microsoft.com/office/drawing/2014/main" id="{B8DC178A-E71F-4911-82FA-2BD2921FF3DB}"/>
                </a:ext>
              </a:extLst>
            </p:cNvPr>
            <p:cNvSpPr/>
            <p:nvPr/>
          </p:nvSpPr>
          <p:spPr>
            <a:xfrm>
              <a:off x="3061252" y="1692068"/>
              <a:ext cx="1388978" cy="60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BAS or</a:t>
              </a:r>
            </a:p>
            <a:p>
              <a:pPr algn="ctr"/>
              <a:r>
                <a:rPr lang="en-US" dirty="0"/>
                <a:t>VSCode</a:t>
              </a:r>
            </a:p>
          </p:txBody>
        </p:sp>
        <p:sp>
          <p:nvSpPr>
            <p:cNvPr id="38" name="Smiley Face 37">
              <a:extLst>
                <a:ext uri="{FF2B5EF4-FFF2-40B4-BE49-F238E27FC236}">
                  <a16:creationId xmlns:a16="http://schemas.microsoft.com/office/drawing/2014/main" id="{607CE3D8-75A1-4AFA-BD3E-158BE8B62BBF}"/>
                </a:ext>
              </a:extLst>
            </p:cNvPr>
            <p:cNvSpPr/>
            <p:nvPr/>
          </p:nvSpPr>
          <p:spPr>
            <a:xfrm>
              <a:off x="1091444" y="1709572"/>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cxnSp>
          <p:nvCxnSpPr>
            <p:cNvPr id="39" name="Connector: Elbow 38">
              <a:extLst>
                <a:ext uri="{FF2B5EF4-FFF2-40B4-BE49-F238E27FC236}">
                  <a16:creationId xmlns:a16="http://schemas.microsoft.com/office/drawing/2014/main" id="{BEEEB24C-92BE-4DC5-A1CB-E6A572C4635E}"/>
                </a:ext>
              </a:extLst>
            </p:cNvPr>
            <p:cNvCxnSpPr>
              <a:stCxn id="38" idx="6"/>
            </p:cNvCxnSpPr>
            <p:nvPr/>
          </p:nvCxnSpPr>
          <p:spPr>
            <a:xfrm>
              <a:off x="1451484" y="1884462"/>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554092A-55EA-4861-999C-48736648464D}"/>
                </a:ext>
              </a:extLst>
            </p:cNvPr>
            <p:cNvCxnSpPr>
              <a:cxnSpLocks/>
              <a:stCxn id="37" idx="3"/>
              <a:endCxn id="46" idx="1"/>
            </p:cNvCxnSpPr>
            <p:nvPr/>
          </p:nvCxnSpPr>
          <p:spPr>
            <a:xfrm>
              <a:off x="4450229" y="1994253"/>
              <a:ext cx="2831978" cy="1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Arrow: Up 40">
              <a:extLst>
                <a:ext uri="{FF2B5EF4-FFF2-40B4-BE49-F238E27FC236}">
                  <a16:creationId xmlns:a16="http://schemas.microsoft.com/office/drawing/2014/main" id="{F161B931-ABD3-4F3C-8344-E2110B459921}"/>
                </a:ext>
              </a:extLst>
            </p:cNvPr>
            <p:cNvSpPr/>
            <p:nvPr/>
          </p:nvSpPr>
          <p:spPr>
            <a:xfrm>
              <a:off x="3467708" y="2285636"/>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42" name="Arrow: Striped Right 41">
              <a:extLst>
                <a:ext uri="{FF2B5EF4-FFF2-40B4-BE49-F238E27FC236}">
                  <a16:creationId xmlns:a16="http://schemas.microsoft.com/office/drawing/2014/main" id="{6777A8D3-565F-45D1-AFED-8D4DA721EB91}"/>
                </a:ext>
              </a:extLst>
            </p:cNvPr>
            <p:cNvSpPr/>
            <p:nvPr/>
          </p:nvSpPr>
          <p:spPr>
            <a:xfrm>
              <a:off x="9228348" y="3538174"/>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43" name="Rectangle: Folded Corner 42">
              <a:extLst>
                <a:ext uri="{FF2B5EF4-FFF2-40B4-BE49-F238E27FC236}">
                  <a16:creationId xmlns:a16="http://schemas.microsoft.com/office/drawing/2014/main" id="{3950E509-82C2-4C14-8184-81C6E22276BB}"/>
                </a:ext>
              </a:extLst>
            </p:cNvPr>
            <p:cNvSpPr/>
            <p:nvPr/>
          </p:nvSpPr>
          <p:spPr>
            <a:xfrm>
              <a:off x="9948428" y="3283488"/>
              <a:ext cx="1067314"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HTML+CSS+JS</a:t>
              </a:r>
            </a:p>
          </p:txBody>
        </p:sp>
        <p:sp>
          <p:nvSpPr>
            <p:cNvPr id="44" name="Cube 43">
              <a:extLst>
                <a:ext uri="{FF2B5EF4-FFF2-40B4-BE49-F238E27FC236}">
                  <a16:creationId xmlns:a16="http://schemas.microsoft.com/office/drawing/2014/main" id="{5CD85282-2831-4D47-ADCB-F81DA73C1670}"/>
                </a:ext>
              </a:extLst>
            </p:cNvPr>
            <p:cNvSpPr/>
            <p:nvPr/>
          </p:nvSpPr>
          <p:spPr>
            <a:xfrm>
              <a:off x="6924092" y="3826206"/>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Renderer</a:t>
              </a:r>
            </a:p>
          </p:txBody>
        </p:sp>
        <p:cxnSp>
          <p:nvCxnSpPr>
            <p:cNvPr id="45" name="Connector: Elbow 44">
              <a:extLst>
                <a:ext uri="{FF2B5EF4-FFF2-40B4-BE49-F238E27FC236}">
                  <a16:creationId xmlns:a16="http://schemas.microsoft.com/office/drawing/2014/main" id="{24F2C29A-B400-45FD-8A5D-272AEE8E2B3A}"/>
                </a:ext>
              </a:extLst>
            </p:cNvPr>
            <p:cNvCxnSpPr>
              <a:endCxn id="25" idx="0"/>
            </p:cNvCxnSpPr>
            <p:nvPr/>
          </p:nvCxnSpPr>
          <p:spPr>
            <a:xfrm rot="16200000" flipH="1">
              <a:off x="7305380" y="2781260"/>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Scroll: Vertical 45">
              <a:extLst>
                <a:ext uri="{FF2B5EF4-FFF2-40B4-BE49-F238E27FC236}">
                  <a16:creationId xmlns:a16="http://schemas.microsoft.com/office/drawing/2014/main" id="{CB3E9285-0705-4CD0-864B-C38BCC117B4F}"/>
                </a:ext>
              </a:extLst>
            </p:cNvPr>
            <p:cNvSpPr/>
            <p:nvPr/>
          </p:nvSpPr>
          <p:spPr>
            <a:xfrm>
              <a:off x="7169684" y="1616251"/>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App</a:t>
              </a:r>
            </a:p>
          </p:txBody>
        </p:sp>
      </p:grpSp>
      <p:sp>
        <p:nvSpPr>
          <p:cNvPr id="49" name="TextBox 48">
            <a:extLst>
              <a:ext uri="{FF2B5EF4-FFF2-40B4-BE49-F238E27FC236}">
                <a16:creationId xmlns:a16="http://schemas.microsoft.com/office/drawing/2014/main" id="{49F167B9-D38A-495A-AA21-8F0432CB232A}"/>
              </a:ext>
            </a:extLst>
          </p:cNvPr>
          <p:cNvSpPr txBox="1"/>
          <p:nvPr/>
        </p:nvSpPr>
        <p:spPr>
          <a:xfrm>
            <a:off x="261764" y="899721"/>
            <a:ext cx="11118914"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spTree>
    <p:extLst>
      <p:ext uri="{BB962C8B-B14F-4D97-AF65-F5344CB8AC3E}">
        <p14:creationId xmlns:p14="http://schemas.microsoft.com/office/powerpoint/2010/main" val="1872897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TotalTime>
  <Words>1356</Words>
  <Application>Microsoft Office PowerPoint</Application>
  <PresentationFormat>Widescreen</PresentationFormat>
  <Paragraphs>136</Paragraphs>
  <Slides>18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-apple-system</vt:lpstr>
      <vt:lpstr>Arial</vt:lpstr>
      <vt:lpstr>Calibri</vt:lpstr>
      <vt:lpstr>Calibri (Body)</vt:lpstr>
      <vt:lpstr>Calibri Light</vt:lpstr>
      <vt:lpstr>Cooper Black</vt:lpstr>
      <vt:lpstr>Courier New</vt:lpstr>
      <vt:lpstr>Georgia</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37</cp:revision>
  <dcterms:created xsi:type="dcterms:W3CDTF">2021-09-02T13:28:35Z</dcterms:created>
  <dcterms:modified xsi:type="dcterms:W3CDTF">2021-09-04T10:41:21Z</dcterms:modified>
</cp:coreProperties>
</file>